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54"/>
  </p:notesMasterIdLst>
  <p:sldIdLst>
    <p:sldId id="256" r:id="rId7"/>
    <p:sldId id="257" r:id="rId8"/>
    <p:sldId id="381" r:id="rId9"/>
    <p:sldId id="478" r:id="rId10"/>
    <p:sldId id="476" r:id="rId11"/>
    <p:sldId id="477" r:id="rId12"/>
    <p:sldId id="386" r:id="rId13"/>
    <p:sldId id="383" r:id="rId14"/>
    <p:sldId id="266" r:id="rId15"/>
    <p:sldId id="270" r:id="rId16"/>
    <p:sldId id="483" r:id="rId17"/>
    <p:sldId id="263" r:id="rId18"/>
    <p:sldId id="271" r:id="rId19"/>
    <p:sldId id="259" r:id="rId20"/>
    <p:sldId id="268" r:id="rId21"/>
    <p:sldId id="269" r:id="rId22"/>
    <p:sldId id="484" r:id="rId23"/>
    <p:sldId id="261" r:id="rId24"/>
    <p:sldId id="485" r:id="rId25"/>
    <p:sldId id="486" r:id="rId26"/>
    <p:sldId id="565" r:id="rId27"/>
    <p:sldId id="488" r:id="rId28"/>
    <p:sldId id="489" r:id="rId29"/>
    <p:sldId id="258" r:id="rId30"/>
    <p:sldId id="490" r:id="rId31"/>
    <p:sldId id="556" r:id="rId32"/>
    <p:sldId id="557" r:id="rId33"/>
    <p:sldId id="288" r:id="rId34"/>
    <p:sldId id="260" r:id="rId35"/>
    <p:sldId id="287" r:id="rId36"/>
    <p:sldId id="286" r:id="rId37"/>
    <p:sldId id="267" r:id="rId38"/>
    <p:sldId id="547" r:id="rId39"/>
    <p:sldId id="545" r:id="rId40"/>
    <p:sldId id="549" r:id="rId41"/>
    <p:sldId id="550" r:id="rId42"/>
    <p:sldId id="551" r:id="rId43"/>
    <p:sldId id="558" r:id="rId44"/>
    <p:sldId id="559" r:id="rId45"/>
    <p:sldId id="280" r:id="rId46"/>
    <p:sldId id="560" r:id="rId47"/>
    <p:sldId id="262" r:id="rId48"/>
    <p:sldId id="561" r:id="rId49"/>
    <p:sldId id="552" r:id="rId50"/>
    <p:sldId id="554" r:id="rId51"/>
    <p:sldId id="562" r:id="rId52"/>
    <p:sldId id="56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dgdon, Jane" initials="HJ" lastIdx="2" clrIdx="0">
    <p:extLst>
      <p:ext uri="{19B8F6BF-5375-455C-9EA6-DF929625EA0E}">
        <p15:presenceInfo xmlns:p15="http://schemas.microsoft.com/office/powerpoint/2012/main" userId="S::Jane.Hodgdon@ed.gov::be78d028-2c06-46d6-bc0b-a786057c46f1" providerId="AD"/>
      </p:ext>
    </p:extLst>
  </p:cmAuthor>
  <p:cmAuthor id="2" name="Hoffman, Amanda" initials="HA" lastIdx="8" clrIdx="1">
    <p:extLst>
      <p:ext uri="{19B8F6BF-5375-455C-9EA6-DF929625EA0E}">
        <p15:presenceInfo xmlns:p15="http://schemas.microsoft.com/office/powerpoint/2012/main" userId="S::Amanda.Hoffman@ed.gov::dfe6b2c5-94b6-4d8e-aaa6-53afd3cc9f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337"/>
    <a:srgbClr val="233523"/>
    <a:srgbClr val="704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3" autoAdjust="0"/>
    <p:restoredTop sz="73747" autoAdjust="0"/>
  </p:normalViewPr>
  <p:slideViewPr>
    <p:cSldViewPr snapToGrid="0">
      <p:cViewPr varScale="1">
        <p:scale>
          <a:sx n="84" d="100"/>
          <a:sy n="84" d="100"/>
        </p:scale>
        <p:origin x="1572" y="84"/>
      </p:cViewPr>
      <p:guideLst/>
    </p:cSldViewPr>
  </p:slideViewPr>
  <p:outlineViewPr>
    <p:cViewPr>
      <p:scale>
        <a:sx n="33" d="100"/>
        <a:sy n="33" d="100"/>
      </p:scale>
      <p:origin x="0" y="-48632"/>
    </p:cViewPr>
  </p:outlineViewPr>
  <p:notesTextViewPr>
    <p:cViewPr>
      <p:scale>
        <a:sx n="1" d="1"/>
        <a:sy n="1" d="1"/>
      </p:scale>
      <p:origin x="0" y="0"/>
    </p:cViewPr>
  </p:notesTextViewPr>
  <p:sorterViewPr>
    <p:cViewPr varScale="1">
      <p:scale>
        <a:sx n="100" d="100"/>
        <a:sy n="100" d="100"/>
      </p:scale>
      <p:origin x="0" y="-55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6CF1B-DE45-4648-801C-F00176B4C25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764D1AEF-30F8-443A-B900-929B39535362}">
      <dgm:prSet phldrT="[Text]"/>
      <dgm:spPr/>
      <dgm:t>
        <a:bodyPr/>
        <a:lstStyle/>
        <a:p>
          <a:pPr algn="ctr"/>
          <a:r>
            <a:rPr lang="en-US" dirty="0">
              <a:latin typeface="Aharoni" panose="020B0604020202020204" pitchFamily="2" charset="-79"/>
              <a:cs typeface="Aharoni" panose="020B0604020202020204" pitchFamily="2" charset="-79"/>
            </a:rPr>
            <a:t>    Purpose	</a:t>
          </a:r>
        </a:p>
      </dgm:t>
    </dgm:pt>
    <dgm:pt modelId="{EF4E8D55-446B-48D8-ABB4-B458BA8375F1}" type="parTrans" cxnId="{65133959-D5C6-4FCA-B165-1A29F6AB1612}">
      <dgm:prSet/>
      <dgm:spPr/>
      <dgm:t>
        <a:bodyPr/>
        <a:lstStyle/>
        <a:p>
          <a:endParaRPr lang="en-US"/>
        </a:p>
      </dgm:t>
    </dgm:pt>
    <dgm:pt modelId="{F6C8478A-2AEE-4621-9746-4EBED29F2B05}" type="sibTrans" cxnId="{65133959-D5C6-4FCA-B165-1A29F6AB1612}">
      <dgm:prSet/>
      <dgm:spPr/>
      <dgm:t>
        <a:bodyPr/>
        <a:lstStyle/>
        <a:p>
          <a:endParaRPr lang="en-US"/>
        </a:p>
      </dgm:t>
    </dgm:pt>
    <dgm:pt modelId="{F84D98BF-49D2-491E-883B-97B5FAA907E0}">
      <dgm:prSet phldrT="[Text]"/>
      <dgm:spPr/>
      <dgm:t>
        <a:bodyPr/>
        <a:lstStyle/>
        <a:p>
          <a:r>
            <a:rPr lang="en-US" dirty="0">
              <a:latin typeface="Aharoni" panose="020B0604020202020204" pitchFamily="2" charset="-79"/>
              <a:cs typeface="Aharoni" panose="020B0604020202020204" pitchFamily="2" charset="-79"/>
            </a:rPr>
            <a:t>Programs</a:t>
          </a:r>
        </a:p>
      </dgm:t>
    </dgm:pt>
    <dgm:pt modelId="{6A87688D-4532-4940-8EDA-E214A325B239}" type="parTrans" cxnId="{C1B86C72-2DBB-4D23-A352-720D77B1275D}">
      <dgm:prSet/>
      <dgm:spPr/>
      <dgm:t>
        <a:bodyPr/>
        <a:lstStyle/>
        <a:p>
          <a:endParaRPr lang="en-US"/>
        </a:p>
      </dgm:t>
    </dgm:pt>
    <dgm:pt modelId="{38BEB6B1-FE1B-4E1A-9583-97076CE591DC}" type="sibTrans" cxnId="{C1B86C72-2DBB-4D23-A352-720D77B1275D}">
      <dgm:prSet/>
      <dgm:spPr/>
      <dgm:t>
        <a:bodyPr/>
        <a:lstStyle/>
        <a:p>
          <a:endParaRPr lang="en-US"/>
        </a:p>
      </dgm:t>
    </dgm:pt>
    <dgm:pt modelId="{C2621BEB-D480-4053-A008-743E425C3089}">
      <dgm:prSet phldrT="[Text]"/>
      <dgm:spPr/>
      <dgm:t>
        <a:bodyPr/>
        <a:lstStyle/>
        <a:p>
          <a:r>
            <a:rPr lang="en-US" b="0" dirty="0">
              <a:latin typeface="Aharoni" panose="020B0604020202020204" pitchFamily="2" charset="-79"/>
              <a:cs typeface="Aharoni" panose="020B0604020202020204" pitchFamily="2" charset="-79"/>
            </a:rPr>
            <a:t>Emergency Impact Aid for Displaced Students</a:t>
          </a:r>
          <a:endParaRPr lang="en-US" dirty="0">
            <a:latin typeface="Aharoni" panose="020B0604020202020204" pitchFamily="2" charset="-79"/>
            <a:cs typeface="Aharoni" panose="020B0604020202020204" pitchFamily="2" charset="-79"/>
          </a:endParaRPr>
        </a:p>
      </dgm:t>
    </dgm:pt>
    <dgm:pt modelId="{8C6736AB-81EF-43F2-B021-FF4782EA851C}" type="parTrans" cxnId="{DBDA0154-77A3-44FB-8207-A8B2F721234A}">
      <dgm:prSet/>
      <dgm:spPr/>
      <dgm:t>
        <a:bodyPr/>
        <a:lstStyle/>
        <a:p>
          <a:endParaRPr lang="en-US"/>
        </a:p>
      </dgm:t>
    </dgm:pt>
    <dgm:pt modelId="{73373C1E-2DCB-48A6-8872-A81E22ED5546}" type="sibTrans" cxnId="{DBDA0154-77A3-44FB-8207-A8B2F721234A}">
      <dgm:prSet/>
      <dgm:spPr/>
      <dgm:t>
        <a:bodyPr/>
        <a:lstStyle/>
        <a:p>
          <a:endParaRPr lang="en-US"/>
        </a:p>
      </dgm:t>
    </dgm:pt>
    <dgm:pt modelId="{40223454-42A3-480F-9883-3C8BBE9ECF81}">
      <dgm:prSet/>
      <dgm:spPr/>
      <dgm:t>
        <a:bodyPr/>
        <a:lstStyle/>
        <a:p>
          <a:r>
            <a:rPr lang="en-US" dirty="0">
              <a:latin typeface="Aharoni" panose="020B0604020202020204" pitchFamily="2" charset="-79"/>
              <a:cs typeface="Aharoni" panose="020B0604020202020204" pitchFamily="2" charset="-79"/>
            </a:rPr>
            <a:t>Support all education stakeholders affected by natural disasters.</a:t>
          </a:r>
        </a:p>
      </dgm:t>
    </dgm:pt>
    <dgm:pt modelId="{AF0E5C4B-690C-4D9A-B87E-121C00890AC3}" type="parTrans" cxnId="{B559A6B4-0352-49FB-8518-E531FFCC38CA}">
      <dgm:prSet/>
      <dgm:spPr/>
      <dgm:t>
        <a:bodyPr/>
        <a:lstStyle/>
        <a:p>
          <a:endParaRPr lang="en-US"/>
        </a:p>
      </dgm:t>
    </dgm:pt>
    <dgm:pt modelId="{167B7695-5BBC-453A-BC90-300050490F22}" type="sibTrans" cxnId="{B559A6B4-0352-49FB-8518-E531FFCC38CA}">
      <dgm:prSet/>
      <dgm:spPr/>
      <dgm:t>
        <a:bodyPr/>
        <a:lstStyle/>
        <a:p>
          <a:endParaRPr lang="en-US"/>
        </a:p>
      </dgm:t>
    </dgm:pt>
    <dgm:pt modelId="{47F7E899-A449-434E-AF5E-153FFF652F62}">
      <dgm:prSet/>
      <dgm:spPr/>
      <dgm:t>
        <a:bodyPr/>
        <a:lstStyle/>
        <a:p>
          <a:r>
            <a:rPr lang="en-US" dirty="0">
              <a:latin typeface="Aharoni" panose="020B0604020202020204" pitchFamily="2" charset="-79"/>
              <a:cs typeface="Aharoni" panose="020B0604020202020204" pitchFamily="2" charset="-79"/>
            </a:rPr>
            <a:t>Coordinate interagency work to support natural disaster recovery.</a:t>
          </a:r>
        </a:p>
      </dgm:t>
    </dgm:pt>
    <dgm:pt modelId="{A0B8882A-0DD6-4728-90F1-2E91905F00EF}" type="parTrans" cxnId="{5DD02F42-B028-4527-A2A8-89E059F7BB56}">
      <dgm:prSet/>
      <dgm:spPr/>
      <dgm:t>
        <a:bodyPr/>
        <a:lstStyle/>
        <a:p>
          <a:endParaRPr lang="en-US"/>
        </a:p>
      </dgm:t>
    </dgm:pt>
    <dgm:pt modelId="{73EA36B1-05F9-403C-9E9E-85F5C65CD470}" type="sibTrans" cxnId="{5DD02F42-B028-4527-A2A8-89E059F7BB56}">
      <dgm:prSet/>
      <dgm:spPr/>
      <dgm:t>
        <a:bodyPr/>
        <a:lstStyle/>
        <a:p>
          <a:endParaRPr lang="en-US"/>
        </a:p>
      </dgm:t>
    </dgm:pt>
    <dgm:pt modelId="{3959D48E-A110-46F5-91E1-564149A2F5FF}">
      <dgm:prSet/>
      <dgm:spPr/>
      <dgm:t>
        <a:bodyPr/>
        <a:lstStyle/>
        <a:p>
          <a:r>
            <a:rPr lang="en-US" dirty="0">
              <a:latin typeface="Aharoni" panose="020B0604020202020204" pitchFamily="2" charset="-79"/>
              <a:cs typeface="Aharoni" panose="020B0604020202020204" pitchFamily="2" charset="-79"/>
            </a:rPr>
            <a:t>Conduct all aspects of grant administration for the existing and future disaster recovery programs for K-12 Schools. </a:t>
          </a:r>
        </a:p>
      </dgm:t>
    </dgm:pt>
    <dgm:pt modelId="{9F61C0BC-0721-42DA-BAB2-0DC74428E1CE}" type="parTrans" cxnId="{BEE7848D-E4F9-46C2-A111-67D328D04F79}">
      <dgm:prSet/>
      <dgm:spPr/>
      <dgm:t>
        <a:bodyPr/>
        <a:lstStyle/>
        <a:p>
          <a:endParaRPr lang="en-US"/>
        </a:p>
      </dgm:t>
    </dgm:pt>
    <dgm:pt modelId="{67710358-9449-4711-9FDE-F0A6B0A84D95}" type="sibTrans" cxnId="{BEE7848D-E4F9-46C2-A111-67D328D04F79}">
      <dgm:prSet/>
      <dgm:spPr/>
      <dgm:t>
        <a:bodyPr/>
        <a:lstStyle/>
        <a:p>
          <a:endParaRPr lang="en-US"/>
        </a:p>
      </dgm:t>
    </dgm:pt>
    <dgm:pt modelId="{6BDBF927-F9AB-4994-8B10-5E4791AC11A2}">
      <dgm:prSet/>
      <dgm:spPr/>
      <dgm:t>
        <a:bodyPr/>
        <a:lstStyle/>
        <a:p>
          <a:r>
            <a:rPr lang="en-US" b="0" dirty="0">
              <a:latin typeface="Aharoni" panose="020B0604020202020204" pitchFamily="2" charset="-79"/>
              <a:cs typeface="Aharoni" panose="020B0604020202020204" pitchFamily="2" charset="-79"/>
            </a:rPr>
            <a:t>Immediate Aid to Restart School Operations</a:t>
          </a:r>
        </a:p>
      </dgm:t>
    </dgm:pt>
    <dgm:pt modelId="{9B6BC356-BB62-4177-856C-D9560EFE1AE1}" type="parTrans" cxnId="{8B6FEC26-85D4-4493-8125-CB7791E7EBB6}">
      <dgm:prSet/>
      <dgm:spPr/>
      <dgm:t>
        <a:bodyPr/>
        <a:lstStyle/>
        <a:p>
          <a:endParaRPr lang="en-US"/>
        </a:p>
      </dgm:t>
    </dgm:pt>
    <dgm:pt modelId="{AF37F860-486E-426A-8EC1-5B239BDC6D44}" type="sibTrans" cxnId="{8B6FEC26-85D4-4493-8125-CB7791E7EBB6}">
      <dgm:prSet/>
      <dgm:spPr/>
      <dgm:t>
        <a:bodyPr/>
        <a:lstStyle/>
        <a:p>
          <a:endParaRPr lang="en-US"/>
        </a:p>
      </dgm:t>
    </dgm:pt>
    <dgm:pt modelId="{3DF027FD-B2D8-41E7-9485-A57EC8E0BC59}">
      <dgm:prSet/>
      <dgm:spPr/>
      <dgm:t>
        <a:bodyPr/>
        <a:lstStyle/>
        <a:p>
          <a:r>
            <a:rPr lang="en-US" dirty="0">
              <a:latin typeface="Aharoni" panose="020B0604020202020204" pitchFamily="2" charset="-79"/>
              <a:cs typeface="Aharoni" panose="020B0604020202020204" pitchFamily="2" charset="-79"/>
            </a:rPr>
            <a:t>Assistance for Homeless Children and Youth</a:t>
          </a:r>
          <a:endParaRPr lang="en-US" b="0" dirty="0">
            <a:latin typeface="Aharoni" panose="020B0604020202020204" pitchFamily="2" charset="-79"/>
            <a:cs typeface="Aharoni" panose="020B0604020202020204" pitchFamily="2" charset="-79"/>
          </a:endParaRPr>
        </a:p>
      </dgm:t>
    </dgm:pt>
    <dgm:pt modelId="{53399398-640A-4B47-8984-D2E01062DD97}" type="parTrans" cxnId="{B17AA3A0-3283-43BB-B489-D37EC3088A23}">
      <dgm:prSet/>
      <dgm:spPr/>
      <dgm:t>
        <a:bodyPr/>
        <a:lstStyle/>
        <a:p>
          <a:endParaRPr lang="en-US"/>
        </a:p>
      </dgm:t>
    </dgm:pt>
    <dgm:pt modelId="{ECCAA4D1-28E9-417D-B647-EC2605AFD18E}" type="sibTrans" cxnId="{B17AA3A0-3283-43BB-B489-D37EC3088A23}">
      <dgm:prSet/>
      <dgm:spPr/>
      <dgm:t>
        <a:bodyPr/>
        <a:lstStyle/>
        <a:p>
          <a:endParaRPr lang="en-US"/>
        </a:p>
      </dgm:t>
    </dgm:pt>
    <dgm:pt modelId="{1AC775F1-DD50-4AD6-B66C-707968592F00}">
      <dgm:prSet/>
      <dgm:spPr/>
      <dgm:t>
        <a:bodyPr/>
        <a:lstStyle/>
        <a:p>
          <a:r>
            <a:rPr lang="en-US" dirty="0">
              <a:latin typeface="Aharoni" panose="020B0604020202020204" pitchFamily="2" charset="-79"/>
              <a:cs typeface="Aharoni" panose="020B0604020202020204" pitchFamily="2" charset="-79"/>
            </a:rPr>
            <a:t>Project School Emergency Response to Violence (related to disaster-recovery)</a:t>
          </a:r>
          <a:endParaRPr lang="en-US" b="0" dirty="0">
            <a:latin typeface="Aharoni" panose="020B0604020202020204" pitchFamily="2" charset="-79"/>
            <a:cs typeface="Aharoni" panose="020B0604020202020204" pitchFamily="2" charset="-79"/>
          </a:endParaRPr>
        </a:p>
      </dgm:t>
    </dgm:pt>
    <dgm:pt modelId="{4E5523FA-7F97-4609-8AD2-9D31AC8946A7}" type="parTrans" cxnId="{4F600986-CCA5-4E30-98DD-C75A553D3518}">
      <dgm:prSet/>
      <dgm:spPr/>
      <dgm:t>
        <a:bodyPr/>
        <a:lstStyle/>
        <a:p>
          <a:endParaRPr lang="en-US"/>
        </a:p>
      </dgm:t>
    </dgm:pt>
    <dgm:pt modelId="{63F560F1-A496-472D-87EA-D8EFFED63B41}" type="sibTrans" cxnId="{4F600986-CCA5-4E30-98DD-C75A553D3518}">
      <dgm:prSet/>
      <dgm:spPr/>
      <dgm:t>
        <a:bodyPr/>
        <a:lstStyle/>
        <a:p>
          <a:endParaRPr lang="en-US"/>
        </a:p>
      </dgm:t>
    </dgm:pt>
    <dgm:pt modelId="{3F0CEE16-D391-4DEC-932B-31FB2DAC2202}">
      <dgm:prSet/>
      <dgm:spPr/>
      <dgm:t>
        <a:bodyPr/>
        <a:lstStyle/>
        <a:p>
          <a:r>
            <a:rPr lang="en-US" dirty="0">
              <a:latin typeface="Aharoni" panose="020B0604020202020204" pitchFamily="2" charset="-79"/>
              <a:cs typeface="Aharoni" panose="020B0604020202020204" pitchFamily="2" charset="-79"/>
            </a:rPr>
            <a:t>Spearhead disaster recovery work across the Department. </a:t>
          </a:r>
        </a:p>
      </dgm:t>
    </dgm:pt>
    <dgm:pt modelId="{54845ACE-2344-40FC-AA7E-5E51D883E842}" type="parTrans" cxnId="{EC749315-6E39-483B-9B33-08C699D647CE}">
      <dgm:prSet/>
      <dgm:spPr/>
      <dgm:t>
        <a:bodyPr/>
        <a:lstStyle/>
        <a:p>
          <a:endParaRPr lang="en-US"/>
        </a:p>
      </dgm:t>
    </dgm:pt>
    <dgm:pt modelId="{23181C17-3D0B-4C6B-9D3B-9B6A62A15A0A}" type="sibTrans" cxnId="{EC749315-6E39-483B-9B33-08C699D647CE}">
      <dgm:prSet/>
      <dgm:spPr/>
      <dgm:t>
        <a:bodyPr/>
        <a:lstStyle/>
        <a:p>
          <a:endParaRPr lang="en-US"/>
        </a:p>
      </dgm:t>
    </dgm:pt>
    <dgm:pt modelId="{ABDCB3CA-6464-47FE-8063-51D1E5420121}">
      <dgm:prSet/>
      <dgm:spPr/>
      <dgm:t>
        <a:bodyPr/>
        <a:lstStyle/>
        <a:p>
          <a:r>
            <a:rPr lang="en-US" dirty="0">
              <a:latin typeface="Aharoni" panose="020B0604020202020204" pitchFamily="2" charset="-79"/>
              <a:cs typeface="Aharoni" panose="020B0604020202020204" pitchFamily="2" charset="-79"/>
            </a:rPr>
            <a:t>People</a:t>
          </a:r>
          <a:r>
            <a:rPr lang="en-US" dirty="0"/>
            <a:t> </a:t>
          </a:r>
        </a:p>
      </dgm:t>
    </dgm:pt>
    <dgm:pt modelId="{0B8F71E4-0973-495E-B441-48BF0E71E902}" type="parTrans" cxnId="{9FCC77A9-9A85-47FF-A36D-13BABA5A2FE1}">
      <dgm:prSet/>
      <dgm:spPr/>
      <dgm:t>
        <a:bodyPr/>
        <a:lstStyle/>
        <a:p>
          <a:endParaRPr lang="en-US"/>
        </a:p>
      </dgm:t>
    </dgm:pt>
    <dgm:pt modelId="{538FCF02-749E-4ACA-A6D1-30E76EC3FBAB}" type="sibTrans" cxnId="{9FCC77A9-9A85-47FF-A36D-13BABA5A2FE1}">
      <dgm:prSet/>
      <dgm:spPr/>
      <dgm:t>
        <a:bodyPr/>
        <a:lstStyle/>
        <a:p>
          <a:endParaRPr lang="en-US"/>
        </a:p>
      </dgm:t>
    </dgm:pt>
    <dgm:pt modelId="{8E22E6D7-41F2-4D9A-87B9-4D73D9463D7D}">
      <dgm:prSet/>
      <dgm:spPr/>
      <dgm:t>
        <a:bodyPr/>
        <a:lstStyle/>
        <a:p>
          <a:r>
            <a:rPr lang="en-US" dirty="0">
              <a:latin typeface="Aharoni" panose="020B0604020202020204" pitchFamily="2" charset="-79"/>
              <a:cs typeface="Aharoni" panose="020B0604020202020204" pitchFamily="2" charset="-79"/>
            </a:rPr>
            <a:t>Meredith Miller, Director </a:t>
          </a:r>
        </a:p>
      </dgm:t>
    </dgm:pt>
    <dgm:pt modelId="{6E2CE7C4-9EA2-4856-9A81-D4C35851F1B2}" type="parTrans" cxnId="{2F760C21-663A-497F-9BC7-A1C3298FD2FB}">
      <dgm:prSet/>
      <dgm:spPr/>
      <dgm:t>
        <a:bodyPr/>
        <a:lstStyle/>
        <a:p>
          <a:endParaRPr lang="en-US"/>
        </a:p>
      </dgm:t>
    </dgm:pt>
    <dgm:pt modelId="{D62D2152-19D9-4651-B7BF-5A55D0E4960C}" type="sibTrans" cxnId="{2F760C21-663A-497F-9BC7-A1C3298FD2FB}">
      <dgm:prSet/>
      <dgm:spPr/>
      <dgm:t>
        <a:bodyPr/>
        <a:lstStyle/>
        <a:p>
          <a:endParaRPr lang="en-US"/>
        </a:p>
      </dgm:t>
    </dgm:pt>
    <dgm:pt modelId="{62A4B9E4-3D90-4425-9332-D0313880D991}">
      <dgm:prSet/>
      <dgm:spPr/>
      <dgm:t>
        <a:bodyPr/>
        <a:lstStyle/>
        <a:p>
          <a:r>
            <a:rPr lang="en-US" dirty="0">
              <a:latin typeface="Aharoni" panose="020B0604020202020204" pitchFamily="2" charset="-79"/>
              <a:cs typeface="Aharoni" panose="020B0604020202020204" pitchFamily="2" charset="-79"/>
            </a:rPr>
            <a:t>Molly Budman, Team Leader</a:t>
          </a:r>
        </a:p>
      </dgm:t>
    </dgm:pt>
    <dgm:pt modelId="{B0BCB2AC-154A-48EE-BABB-BE083BEBC4B9}" type="parTrans" cxnId="{DDA0E38D-6249-4347-BE92-52623C075FD2}">
      <dgm:prSet/>
      <dgm:spPr/>
      <dgm:t>
        <a:bodyPr/>
        <a:lstStyle/>
        <a:p>
          <a:endParaRPr lang="en-US"/>
        </a:p>
      </dgm:t>
    </dgm:pt>
    <dgm:pt modelId="{0AD38A70-872F-4293-AA16-EE8D085C2737}" type="sibTrans" cxnId="{DDA0E38D-6249-4347-BE92-52623C075FD2}">
      <dgm:prSet/>
      <dgm:spPr/>
      <dgm:t>
        <a:bodyPr/>
        <a:lstStyle/>
        <a:p>
          <a:endParaRPr lang="en-US"/>
        </a:p>
      </dgm:t>
    </dgm:pt>
    <dgm:pt modelId="{DD05E3F3-756B-45F0-B394-D16D7D55EEA3}">
      <dgm:prSet/>
      <dgm:spPr/>
      <dgm:t>
        <a:bodyPr/>
        <a:lstStyle/>
        <a:p>
          <a:r>
            <a:rPr lang="en-US" dirty="0">
              <a:latin typeface="Aharoni" panose="020B0604020202020204" pitchFamily="2" charset="-79"/>
              <a:cs typeface="Aharoni" panose="020B0604020202020204" pitchFamily="2" charset="-79"/>
            </a:rPr>
            <a:t>Lindsay Booth, Education Program Specialist </a:t>
          </a:r>
        </a:p>
      </dgm:t>
    </dgm:pt>
    <dgm:pt modelId="{4CBCC766-34DC-4F97-ACEA-72AA264C4E4E}" type="parTrans" cxnId="{F23006BE-EB9C-45CA-93BE-724D9658925C}">
      <dgm:prSet/>
      <dgm:spPr/>
      <dgm:t>
        <a:bodyPr/>
        <a:lstStyle/>
        <a:p>
          <a:endParaRPr lang="en-US"/>
        </a:p>
      </dgm:t>
    </dgm:pt>
    <dgm:pt modelId="{09FDBD08-DE3F-4548-9F2F-0FCB9346BBCA}" type="sibTrans" cxnId="{F23006BE-EB9C-45CA-93BE-724D9658925C}">
      <dgm:prSet/>
      <dgm:spPr/>
      <dgm:t>
        <a:bodyPr/>
        <a:lstStyle/>
        <a:p>
          <a:endParaRPr lang="en-US"/>
        </a:p>
      </dgm:t>
    </dgm:pt>
    <dgm:pt modelId="{D96CE674-E0FC-4EA3-95C4-FEA3B46A90A7}">
      <dgm:prSet/>
      <dgm:spPr/>
      <dgm:t>
        <a:bodyPr/>
        <a:lstStyle/>
        <a:p>
          <a:r>
            <a:rPr lang="en-US" dirty="0">
              <a:latin typeface="Aharoni" panose="020B0604020202020204" pitchFamily="2" charset="-79"/>
              <a:cs typeface="Aharoni" panose="020B0604020202020204" pitchFamily="2" charset="-79"/>
            </a:rPr>
            <a:t>Mi </a:t>
          </a:r>
          <a:r>
            <a:rPr lang="en-US" dirty="0" err="1">
              <a:latin typeface="Aharoni" panose="020B0604020202020204" pitchFamily="2" charset="-79"/>
              <a:cs typeface="Aharoni" panose="020B0604020202020204" pitchFamily="2" charset="-79"/>
            </a:rPr>
            <a:t>Mi</a:t>
          </a:r>
          <a:r>
            <a:rPr lang="en-US" dirty="0">
              <a:latin typeface="Aharoni" panose="020B0604020202020204" pitchFamily="2" charset="-79"/>
              <a:cs typeface="Aharoni" panose="020B0604020202020204" pitchFamily="2" charset="-79"/>
            </a:rPr>
            <a:t> Saunders, Education Program Specialist</a:t>
          </a:r>
        </a:p>
      </dgm:t>
    </dgm:pt>
    <dgm:pt modelId="{745A305D-5304-4483-A40E-894CAB27ABEE}" type="parTrans" cxnId="{EFAC28F1-4B36-4AD2-97F9-DE322D1E6BDF}">
      <dgm:prSet/>
      <dgm:spPr/>
      <dgm:t>
        <a:bodyPr/>
        <a:lstStyle/>
        <a:p>
          <a:endParaRPr lang="en-US"/>
        </a:p>
      </dgm:t>
    </dgm:pt>
    <dgm:pt modelId="{4233EFE1-317F-428D-A3BA-1695B5A94E3C}" type="sibTrans" cxnId="{EFAC28F1-4B36-4AD2-97F9-DE322D1E6BDF}">
      <dgm:prSet/>
      <dgm:spPr/>
      <dgm:t>
        <a:bodyPr/>
        <a:lstStyle/>
        <a:p>
          <a:endParaRPr lang="en-US"/>
        </a:p>
      </dgm:t>
    </dgm:pt>
    <dgm:pt modelId="{D71512E5-BA18-4E68-A298-8C3FDD8FEABB}">
      <dgm:prSet/>
      <dgm:spPr/>
      <dgm:t>
        <a:bodyPr/>
        <a:lstStyle/>
        <a:p>
          <a:r>
            <a:rPr lang="en-US" dirty="0">
              <a:latin typeface="Aharoni" panose="020B0604020202020204" pitchFamily="2" charset="-79"/>
              <a:cs typeface="Aharoni" panose="020B0604020202020204" pitchFamily="2" charset="-79"/>
            </a:rPr>
            <a:t>Christopher Tate, Education Program Specialist </a:t>
          </a:r>
        </a:p>
      </dgm:t>
    </dgm:pt>
    <dgm:pt modelId="{7B0C8AFA-EBBC-4280-BEAD-15DC81AB784C}" type="parTrans" cxnId="{B0D5B551-4F49-4D86-9144-1F2B3A47C8ED}">
      <dgm:prSet/>
      <dgm:spPr/>
      <dgm:t>
        <a:bodyPr/>
        <a:lstStyle/>
        <a:p>
          <a:endParaRPr lang="en-US"/>
        </a:p>
      </dgm:t>
    </dgm:pt>
    <dgm:pt modelId="{4C57731B-1978-4480-9C9C-0CCF47ADB46D}" type="sibTrans" cxnId="{B0D5B551-4F49-4D86-9144-1F2B3A47C8ED}">
      <dgm:prSet/>
      <dgm:spPr/>
      <dgm:t>
        <a:bodyPr/>
        <a:lstStyle/>
        <a:p>
          <a:endParaRPr lang="en-US"/>
        </a:p>
      </dgm:t>
    </dgm:pt>
    <dgm:pt modelId="{47823944-5B68-4B27-A994-F5B190222900}" type="pres">
      <dgm:prSet presAssocID="{D936CF1B-DE45-4648-801C-F00176B4C252}" presName="Name0" presStyleCnt="0">
        <dgm:presLayoutVars>
          <dgm:dir/>
          <dgm:animLvl val="lvl"/>
          <dgm:resizeHandles val="exact"/>
        </dgm:presLayoutVars>
      </dgm:prSet>
      <dgm:spPr/>
    </dgm:pt>
    <dgm:pt modelId="{5862E59B-5159-40F3-89D0-C59D53E508A6}" type="pres">
      <dgm:prSet presAssocID="{764D1AEF-30F8-443A-B900-929B39535362}" presName="composite" presStyleCnt="0"/>
      <dgm:spPr/>
    </dgm:pt>
    <dgm:pt modelId="{E54E253C-BBB2-40BC-AF66-73558A2DD27A}" type="pres">
      <dgm:prSet presAssocID="{764D1AEF-30F8-443A-B900-929B39535362}" presName="parTx" presStyleLbl="alignNode1" presStyleIdx="0" presStyleCnt="3">
        <dgm:presLayoutVars>
          <dgm:chMax val="0"/>
          <dgm:chPref val="0"/>
          <dgm:bulletEnabled val="1"/>
        </dgm:presLayoutVars>
      </dgm:prSet>
      <dgm:spPr/>
    </dgm:pt>
    <dgm:pt modelId="{C4124C8C-803F-4648-A0CA-8AE2E601144B}" type="pres">
      <dgm:prSet presAssocID="{764D1AEF-30F8-443A-B900-929B39535362}" presName="desTx" presStyleLbl="alignAccFollowNode1" presStyleIdx="0" presStyleCnt="3">
        <dgm:presLayoutVars>
          <dgm:bulletEnabled val="1"/>
        </dgm:presLayoutVars>
      </dgm:prSet>
      <dgm:spPr/>
    </dgm:pt>
    <dgm:pt modelId="{3C083371-A1C5-410B-9ADC-B09ADFA5757A}" type="pres">
      <dgm:prSet presAssocID="{F6C8478A-2AEE-4621-9746-4EBED29F2B05}" presName="space" presStyleCnt="0"/>
      <dgm:spPr/>
    </dgm:pt>
    <dgm:pt modelId="{84B08126-C141-4972-AF45-339A5F0A3FA7}" type="pres">
      <dgm:prSet presAssocID="{F84D98BF-49D2-491E-883B-97B5FAA907E0}" presName="composite" presStyleCnt="0"/>
      <dgm:spPr/>
    </dgm:pt>
    <dgm:pt modelId="{680678B5-5BCE-4B49-A6D0-8E3B75EF4A47}" type="pres">
      <dgm:prSet presAssocID="{F84D98BF-49D2-491E-883B-97B5FAA907E0}" presName="parTx" presStyleLbl="alignNode1" presStyleIdx="1" presStyleCnt="3">
        <dgm:presLayoutVars>
          <dgm:chMax val="0"/>
          <dgm:chPref val="0"/>
          <dgm:bulletEnabled val="1"/>
        </dgm:presLayoutVars>
      </dgm:prSet>
      <dgm:spPr/>
    </dgm:pt>
    <dgm:pt modelId="{DB002BA6-C5DB-4CF6-85F2-335A047AEF0C}" type="pres">
      <dgm:prSet presAssocID="{F84D98BF-49D2-491E-883B-97B5FAA907E0}" presName="desTx" presStyleLbl="alignAccFollowNode1" presStyleIdx="1" presStyleCnt="3" custLinFactNeighborY="395">
        <dgm:presLayoutVars>
          <dgm:bulletEnabled val="1"/>
        </dgm:presLayoutVars>
      </dgm:prSet>
      <dgm:spPr/>
    </dgm:pt>
    <dgm:pt modelId="{064DF677-C237-4D6A-9700-D41096676170}" type="pres">
      <dgm:prSet presAssocID="{38BEB6B1-FE1B-4E1A-9583-97076CE591DC}" presName="space" presStyleCnt="0"/>
      <dgm:spPr/>
    </dgm:pt>
    <dgm:pt modelId="{1C4C44C2-4BD1-4FAF-A7C0-0D7C27AB9607}" type="pres">
      <dgm:prSet presAssocID="{ABDCB3CA-6464-47FE-8063-51D1E5420121}" presName="composite" presStyleCnt="0"/>
      <dgm:spPr/>
    </dgm:pt>
    <dgm:pt modelId="{BBDB6A06-5A5D-4F49-9135-18C43902B0F1}" type="pres">
      <dgm:prSet presAssocID="{ABDCB3CA-6464-47FE-8063-51D1E5420121}" presName="parTx" presStyleLbl="alignNode1" presStyleIdx="2" presStyleCnt="3">
        <dgm:presLayoutVars>
          <dgm:chMax val="0"/>
          <dgm:chPref val="0"/>
          <dgm:bulletEnabled val="1"/>
        </dgm:presLayoutVars>
      </dgm:prSet>
      <dgm:spPr/>
    </dgm:pt>
    <dgm:pt modelId="{DD0C884F-2D05-40FC-9BA5-957B984FAC35}" type="pres">
      <dgm:prSet presAssocID="{ABDCB3CA-6464-47FE-8063-51D1E5420121}" presName="desTx" presStyleLbl="alignAccFollowNode1" presStyleIdx="2" presStyleCnt="3">
        <dgm:presLayoutVars>
          <dgm:bulletEnabled val="1"/>
        </dgm:presLayoutVars>
      </dgm:prSet>
      <dgm:spPr/>
    </dgm:pt>
  </dgm:ptLst>
  <dgm:cxnLst>
    <dgm:cxn modelId="{EC749315-6E39-483B-9B33-08C699D647CE}" srcId="{764D1AEF-30F8-443A-B900-929B39535362}" destId="{3F0CEE16-D391-4DEC-932B-31FB2DAC2202}" srcOrd="0" destOrd="0" parTransId="{54845ACE-2344-40FC-AA7E-5E51D883E842}" sibTransId="{23181C17-3D0B-4C6B-9D3B-9B6A62A15A0A}"/>
    <dgm:cxn modelId="{1BCF7616-A156-43EB-AB14-4F38D6AEDFE7}" type="presOf" srcId="{47F7E899-A449-434E-AF5E-153FFF652F62}" destId="{C4124C8C-803F-4648-A0CA-8AE2E601144B}" srcOrd="0" destOrd="2" presId="urn:microsoft.com/office/officeart/2005/8/layout/hList1"/>
    <dgm:cxn modelId="{2F760C21-663A-497F-9BC7-A1C3298FD2FB}" srcId="{ABDCB3CA-6464-47FE-8063-51D1E5420121}" destId="{8E22E6D7-41F2-4D9A-87B9-4D73D9463D7D}" srcOrd="0" destOrd="0" parTransId="{6E2CE7C4-9EA2-4856-9A81-D4C35851F1B2}" sibTransId="{D62D2152-19D9-4651-B7BF-5A55D0E4960C}"/>
    <dgm:cxn modelId="{8B6FEC26-85D4-4493-8125-CB7791E7EBB6}" srcId="{F84D98BF-49D2-491E-883B-97B5FAA907E0}" destId="{6BDBF927-F9AB-4994-8B10-5E4791AC11A2}" srcOrd="1" destOrd="0" parTransId="{9B6BC356-BB62-4177-856C-D9560EFE1AE1}" sibTransId="{AF37F860-486E-426A-8EC1-5B239BDC6D44}"/>
    <dgm:cxn modelId="{2807952B-0982-4028-8927-B285D6878C1D}" type="presOf" srcId="{D96CE674-E0FC-4EA3-95C4-FEA3B46A90A7}" destId="{DD0C884F-2D05-40FC-9BA5-957B984FAC35}" srcOrd="0" destOrd="3" presId="urn:microsoft.com/office/officeart/2005/8/layout/hList1"/>
    <dgm:cxn modelId="{6E350530-67C1-4BB9-A402-65B62B883A29}" type="presOf" srcId="{3DF027FD-B2D8-41E7-9485-A57EC8E0BC59}" destId="{DB002BA6-C5DB-4CF6-85F2-335A047AEF0C}" srcOrd="0" destOrd="2" presId="urn:microsoft.com/office/officeart/2005/8/layout/hList1"/>
    <dgm:cxn modelId="{38B6203C-2FC2-44D8-943A-8478CA1F8364}" type="presOf" srcId="{3959D48E-A110-46F5-91E1-564149A2F5FF}" destId="{C4124C8C-803F-4648-A0CA-8AE2E601144B}" srcOrd="0" destOrd="3" presId="urn:microsoft.com/office/officeart/2005/8/layout/hList1"/>
    <dgm:cxn modelId="{5DD02F42-B028-4527-A2A8-89E059F7BB56}" srcId="{764D1AEF-30F8-443A-B900-929B39535362}" destId="{47F7E899-A449-434E-AF5E-153FFF652F62}" srcOrd="2" destOrd="0" parTransId="{A0B8882A-0DD6-4728-90F1-2E91905F00EF}" sibTransId="{73EA36B1-05F9-403C-9E9E-85F5C65CD470}"/>
    <dgm:cxn modelId="{8563B371-3251-439A-8E8A-9FB54A60A82E}" type="presOf" srcId="{764D1AEF-30F8-443A-B900-929B39535362}" destId="{E54E253C-BBB2-40BC-AF66-73558A2DD27A}" srcOrd="0" destOrd="0" presId="urn:microsoft.com/office/officeart/2005/8/layout/hList1"/>
    <dgm:cxn modelId="{B0D5B551-4F49-4D86-9144-1F2B3A47C8ED}" srcId="{ABDCB3CA-6464-47FE-8063-51D1E5420121}" destId="{D71512E5-BA18-4E68-A298-8C3FDD8FEABB}" srcOrd="4" destOrd="0" parTransId="{7B0C8AFA-EBBC-4280-BEAD-15DC81AB784C}" sibTransId="{4C57731B-1978-4480-9C9C-0CCF47ADB46D}"/>
    <dgm:cxn modelId="{C1B86C72-2DBB-4D23-A352-720D77B1275D}" srcId="{D936CF1B-DE45-4648-801C-F00176B4C252}" destId="{F84D98BF-49D2-491E-883B-97B5FAA907E0}" srcOrd="1" destOrd="0" parTransId="{6A87688D-4532-4940-8EDA-E214A325B239}" sibTransId="{38BEB6B1-FE1B-4E1A-9583-97076CE591DC}"/>
    <dgm:cxn modelId="{DBDA0154-77A3-44FB-8207-A8B2F721234A}" srcId="{F84D98BF-49D2-491E-883B-97B5FAA907E0}" destId="{C2621BEB-D480-4053-A008-743E425C3089}" srcOrd="0" destOrd="0" parTransId="{8C6736AB-81EF-43F2-B021-FF4782EA851C}" sibTransId="{73373C1E-2DCB-48A6-8872-A81E22ED5546}"/>
    <dgm:cxn modelId="{2169AB77-C836-4C53-8878-9ABD40020C31}" type="presOf" srcId="{1AC775F1-DD50-4AD6-B66C-707968592F00}" destId="{DB002BA6-C5DB-4CF6-85F2-335A047AEF0C}" srcOrd="0" destOrd="3" presId="urn:microsoft.com/office/officeart/2005/8/layout/hList1"/>
    <dgm:cxn modelId="{4A66FA78-D4FE-47E5-B96F-ED11683882E2}" type="presOf" srcId="{6BDBF927-F9AB-4994-8B10-5E4791AC11A2}" destId="{DB002BA6-C5DB-4CF6-85F2-335A047AEF0C}" srcOrd="0" destOrd="1" presId="urn:microsoft.com/office/officeart/2005/8/layout/hList1"/>
    <dgm:cxn modelId="{65133959-D5C6-4FCA-B165-1A29F6AB1612}" srcId="{D936CF1B-DE45-4648-801C-F00176B4C252}" destId="{764D1AEF-30F8-443A-B900-929B39535362}" srcOrd="0" destOrd="0" parTransId="{EF4E8D55-446B-48D8-ABB4-B458BA8375F1}" sibTransId="{F6C8478A-2AEE-4621-9746-4EBED29F2B05}"/>
    <dgm:cxn modelId="{C7AAC55A-D2CA-4D8F-A476-1C0010C2340C}" type="presOf" srcId="{40223454-42A3-480F-9883-3C8BBE9ECF81}" destId="{C4124C8C-803F-4648-A0CA-8AE2E601144B}" srcOrd="0" destOrd="1" presId="urn:microsoft.com/office/officeart/2005/8/layout/hList1"/>
    <dgm:cxn modelId="{4F600986-CCA5-4E30-98DD-C75A553D3518}" srcId="{F84D98BF-49D2-491E-883B-97B5FAA907E0}" destId="{1AC775F1-DD50-4AD6-B66C-707968592F00}" srcOrd="3" destOrd="0" parTransId="{4E5523FA-7F97-4609-8AD2-9D31AC8946A7}" sibTransId="{63F560F1-A496-472D-87EA-D8EFFED63B41}"/>
    <dgm:cxn modelId="{BEE7848D-E4F9-46C2-A111-67D328D04F79}" srcId="{764D1AEF-30F8-443A-B900-929B39535362}" destId="{3959D48E-A110-46F5-91E1-564149A2F5FF}" srcOrd="3" destOrd="0" parTransId="{9F61C0BC-0721-42DA-BAB2-0DC74428E1CE}" sibTransId="{67710358-9449-4711-9FDE-F0A6B0A84D95}"/>
    <dgm:cxn modelId="{DDA0E38D-6249-4347-BE92-52623C075FD2}" srcId="{ABDCB3CA-6464-47FE-8063-51D1E5420121}" destId="{62A4B9E4-3D90-4425-9332-D0313880D991}" srcOrd="1" destOrd="0" parTransId="{B0BCB2AC-154A-48EE-BABB-BE083BEBC4B9}" sibTransId="{0AD38A70-872F-4293-AA16-EE8D085C2737}"/>
    <dgm:cxn modelId="{E36FE993-3030-4EFB-A399-9ADEF934F32F}" type="presOf" srcId="{D71512E5-BA18-4E68-A298-8C3FDD8FEABB}" destId="{DD0C884F-2D05-40FC-9BA5-957B984FAC35}" srcOrd="0" destOrd="4" presId="urn:microsoft.com/office/officeart/2005/8/layout/hList1"/>
    <dgm:cxn modelId="{B17AA3A0-3283-43BB-B489-D37EC3088A23}" srcId="{F84D98BF-49D2-491E-883B-97B5FAA907E0}" destId="{3DF027FD-B2D8-41E7-9485-A57EC8E0BC59}" srcOrd="2" destOrd="0" parTransId="{53399398-640A-4B47-8984-D2E01062DD97}" sibTransId="{ECCAA4D1-28E9-417D-B647-EC2605AFD18E}"/>
    <dgm:cxn modelId="{9FCC77A9-9A85-47FF-A36D-13BABA5A2FE1}" srcId="{D936CF1B-DE45-4648-801C-F00176B4C252}" destId="{ABDCB3CA-6464-47FE-8063-51D1E5420121}" srcOrd="2" destOrd="0" parTransId="{0B8F71E4-0973-495E-B441-48BF0E71E902}" sibTransId="{538FCF02-749E-4ACA-A6D1-30E76EC3FBAB}"/>
    <dgm:cxn modelId="{49C415B3-6D85-4983-87A8-79C0D2FA58F0}" type="presOf" srcId="{F84D98BF-49D2-491E-883B-97B5FAA907E0}" destId="{680678B5-5BCE-4B49-A6D0-8E3B75EF4A47}" srcOrd="0" destOrd="0" presId="urn:microsoft.com/office/officeart/2005/8/layout/hList1"/>
    <dgm:cxn modelId="{B559A6B4-0352-49FB-8518-E531FFCC38CA}" srcId="{764D1AEF-30F8-443A-B900-929B39535362}" destId="{40223454-42A3-480F-9883-3C8BBE9ECF81}" srcOrd="1" destOrd="0" parTransId="{AF0E5C4B-690C-4D9A-B87E-121C00890AC3}" sibTransId="{167B7695-5BBC-453A-BC90-300050490F22}"/>
    <dgm:cxn modelId="{E00662B9-FFB5-4357-A95A-C7DCFDF56623}" type="presOf" srcId="{D936CF1B-DE45-4648-801C-F00176B4C252}" destId="{47823944-5B68-4B27-A994-F5B190222900}" srcOrd="0" destOrd="0" presId="urn:microsoft.com/office/officeart/2005/8/layout/hList1"/>
    <dgm:cxn modelId="{F23006BE-EB9C-45CA-93BE-724D9658925C}" srcId="{ABDCB3CA-6464-47FE-8063-51D1E5420121}" destId="{DD05E3F3-756B-45F0-B394-D16D7D55EEA3}" srcOrd="2" destOrd="0" parTransId="{4CBCC766-34DC-4F97-ACEA-72AA264C4E4E}" sibTransId="{09FDBD08-DE3F-4548-9F2F-0FCB9346BBCA}"/>
    <dgm:cxn modelId="{2DDB82CA-33F5-4B4B-A835-DA29147C1C4F}" type="presOf" srcId="{3F0CEE16-D391-4DEC-932B-31FB2DAC2202}" destId="{C4124C8C-803F-4648-A0CA-8AE2E601144B}" srcOrd="0" destOrd="0" presId="urn:microsoft.com/office/officeart/2005/8/layout/hList1"/>
    <dgm:cxn modelId="{EB9DCDDB-2D93-4080-BBD2-FE1F2022405E}" type="presOf" srcId="{8E22E6D7-41F2-4D9A-87B9-4D73D9463D7D}" destId="{DD0C884F-2D05-40FC-9BA5-957B984FAC35}" srcOrd="0" destOrd="0" presId="urn:microsoft.com/office/officeart/2005/8/layout/hList1"/>
    <dgm:cxn modelId="{3CF288E1-038E-47A8-806C-64626972BD97}" type="presOf" srcId="{62A4B9E4-3D90-4425-9332-D0313880D991}" destId="{DD0C884F-2D05-40FC-9BA5-957B984FAC35}" srcOrd="0" destOrd="1" presId="urn:microsoft.com/office/officeart/2005/8/layout/hList1"/>
    <dgm:cxn modelId="{94A10AE3-7F19-4A3B-8736-256AD732E4E3}" type="presOf" srcId="{C2621BEB-D480-4053-A008-743E425C3089}" destId="{DB002BA6-C5DB-4CF6-85F2-335A047AEF0C}" srcOrd="0" destOrd="0" presId="urn:microsoft.com/office/officeart/2005/8/layout/hList1"/>
    <dgm:cxn modelId="{76AFD4EF-6AEF-4ECC-86BA-4E1FCBC90288}" type="presOf" srcId="{DD05E3F3-756B-45F0-B394-D16D7D55EEA3}" destId="{DD0C884F-2D05-40FC-9BA5-957B984FAC35}" srcOrd="0" destOrd="2" presId="urn:microsoft.com/office/officeart/2005/8/layout/hList1"/>
    <dgm:cxn modelId="{EFAC28F1-4B36-4AD2-97F9-DE322D1E6BDF}" srcId="{ABDCB3CA-6464-47FE-8063-51D1E5420121}" destId="{D96CE674-E0FC-4EA3-95C4-FEA3B46A90A7}" srcOrd="3" destOrd="0" parTransId="{745A305D-5304-4483-A40E-894CAB27ABEE}" sibTransId="{4233EFE1-317F-428D-A3BA-1695B5A94E3C}"/>
    <dgm:cxn modelId="{71EB7FF7-A383-4A23-8551-1750A85779F5}" type="presOf" srcId="{ABDCB3CA-6464-47FE-8063-51D1E5420121}" destId="{BBDB6A06-5A5D-4F49-9135-18C43902B0F1}" srcOrd="0" destOrd="0" presId="urn:microsoft.com/office/officeart/2005/8/layout/hList1"/>
    <dgm:cxn modelId="{DE4BB011-0F36-41C3-9DBA-F3EB787B2D30}" type="presParOf" srcId="{47823944-5B68-4B27-A994-F5B190222900}" destId="{5862E59B-5159-40F3-89D0-C59D53E508A6}" srcOrd="0" destOrd="0" presId="urn:microsoft.com/office/officeart/2005/8/layout/hList1"/>
    <dgm:cxn modelId="{C45B3D12-0751-4AB5-8A99-0C61D0D8676E}" type="presParOf" srcId="{5862E59B-5159-40F3-89D0-C59D53E508A6}" destId="{E54E253C-BBB2-40BC-AF66-73558A2DD27A}" srcOrd="0" destOrd="0" presId="urn:microsoft.com/office/officeart/2005/8/layout/hList1"/>
    <dgm:cxn modelId="{F6262D0D-F409-4D67-B416-3A016325D994}" type="presParOf" srcId="{5862E59B-5159-40F3-89D0-C59D53E508A6}" destId="{C4124C8C-803F-4648-A0CA-8AE2E601144B}" srcOrd="1" destOrd="0" presId="urn:microsoft.com/office/officeart/2005/8/layout/hList1"/>
    <dgm:cxn modelId="{8F204AB4-08B3-4E0E-80A1-777C0C9B0C46}" type="presParOf" srcId="{47823944-5B68-4B27-A994-F5B190222900}" destId="{3C083371-A1C5-410B-9ADC-B09ADFA5757A}" srcOrd="1" destOrd="0" presId="urn:microsoft.com/office/officeart/2005/8/layout/hList1"/>
    <dgm:cxn modelId="{E1161E25-90D0-4BCD-BABC-C0444CEEDDF8}" type="presParOf" srcId="{47823944-5B68-4B27-A994-F5B190222900}" destId="{84B08126-C141-4972-AF45-339A5F0A3FA7}" srcOrd="2" destOrd="0" presId="urn:microsoft.com/office/officeart/2005/8/layout/hList1"/>
    <dgm:cxn modelId="{38F15A00-619A-4C5B-9A78-3BC227BB7897}" type="presParOf" srcId="{84B08126-C141-4972-AF45-339A5F0A3FA7}" destId="{680678B5-5BCE-4B49-A6D0-8E3B75EF4A47}" srcOrd="0" destOrd="0" presId="urn:microsoft.com/office/officeart/2005/8/layout/hList1"/>
    <dgm:cxn modelId="{00AD13DF-5DBD-42F2-9E67-5F12F2423E51}" type="presParOf" srcId="{84B08126-C141-4972-AF45-339A5F0A3FA7}" destId="{DB002BA6-C5DB-4CF6-85F2-335A047AEF0C}" srcOrd="1" destOrd="0" presId="urn:microsoft.com/office/officeart/2005/8/layout/hList1"/>
    <dgm:cxn modelId="{554AB70E-C1AF-46A4-AD04-B4524442B494}" type="presParOf" srcId="{47823944-5B68-4B27-A994-F5B190222900}" destId="{064DF677-C237-4D6A-9700-D41096676170}" srcOrd="3" destOrd="0" presId="urn:microsoft.com/office/officeart/2005/8/layout/hList1"/>
    <dgm:cxn modelId="{AC98E0D6-A368-4D33-B8BD-3906B2A18337}" type="presParOf" srcId="{47823944-5B68-4B27-A994-F5B190222900}" destId="{1C4C44C2-4BD1-4FAF-A7C0-0D7C27AB9607}" srcOrd="4" destOrd="0" presId="urn:microsoft.com/office/officeart/2005/8/layout/hList1"/>
    <dgm:cxn modelId="{F6CBD32F-B12E-4125-B4FC-C7D84A85B5D7}" type="presParOf" srcId="{1C4C44C2-4BD1-4FAF-A7C0-0D7C27AB9607}" destId="{BBDB6A06-5A5D-4F49-9135-18C43902B0F1}" srcOrd="0" destOrd="0" presId="urn:microsoft.com/office/officeart/2005/8/layout/hList1"/>
    <dgm:cxn modelId="{4B75D5BF-22BA-4E15-B969-E6FAA418CE14}" type="presParOf" srcId="{1C4C44C2-4BD1-4FAF-A7C0-0D7C27AB9607}" destId="{DD0C884F-2D05-40FC-9BA5-957B984FAC3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E253C-BBB2-40BC-AF66-73558A2DD27A}">
      <dsp:nvSpPr>
        <dsp:cNvPr id="0" name=""/>
        <dsp:cNvSpPr/>
      </dsp:nvSpPr>
      <dsp:spPr>
        <a:xfrm>
          <a:off x="3368" y="82157"/>
          <a:ext cx="3284016" cy="604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haroni" panose="020B0604020202020204" pitchFamily="2" charset="-79"/>
              <a:cs typeface="Aharoni" panose="020B0604020202020204" pitchFamily="2" charset="-79"/>
            </a:rPr>
            <a:t>    Purpose	</a:t>
          </a:r>
        </a:p>
      </dsp:txBody>
      <dsp:txXfrm>
        <a:off x="3368" y="82157"/>
        <a:ext cx="3284016" cy="604800"/>
      </dsp:txXfrm>
    </dsp:sp>
    <dsp:sp modelId="{C4124C8C-803F-4648-A0CA-8AE2E601144B}">
      <dsp:nvSpPr>
        <dsp:cNvPr id="0" name=""/>
        <dsp:cNvSpPr/>
      </dsp:nvSpPr>
      <dsp:spPr>
        <a:xfrm>
          <a:off x="3368" y="686957"/>
          <a:ext cx="3284016" cy="426573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haroni" panose="020B0604020202020204" pitchFamily="2" charset="-79"/>
              <a:cs typeface="Aharoni" panose="020B0604020202020204" pitchFamily="2" charset="-79"/>
            </a:rPr>
            <a:t>Spearhead disaster recovery work across the Department. </a:t>
          </a:r>
        </a:p>
        <a:p>
          <a:pPr marL="228600" lvl="1" indent="-228600" algn="l" defTabSz="933450">
            <a:lnSpc>
              <a:spcPct val="90000"/>
            </a:lnSpc>
            <a:spcBef>
              <a:spcPct val="0"/>
            </a:spcBef>
            <a:spcAft>
              <a:spcPct val="15000"/>
            </a:spcAft>
            <a:buChar char="•"/>
          </a:pPr>
          <a:r>
            <a:rPr lang="en-US" sz="2100" kern="1200" dirty="0">
              <a:latin typeface="Aharoni" panose="020B0604020202020204" pitchFamily="2" charset="-79"/>
              <a:cs typeface="Aharoni" panose="020B0604020202020204" pitchFamily="2" charset="-79"/>
            </a:rPr>
            <a:t>Support all education stakeholders affected by natural disasters.</a:t>
          </a:r>
        </a:p>
        <a:p>
          <a:pPr marL="228600" lvl="1" indent="-228600" algn="l" defTabSz="933450">
            <a:lnSpc>
              <a:spcPct val="90000"/>
            </a:lnSpc>
            <a:spcBef>
              <a:spcPct val="0"/>
            </a:spcBef>
            <a:spcAft>
              <a:spcPct val="15000"/>
            </a:spcAft>
            <a:buChar char="•"/>
          </a:pPr>
          <a:r>
            <a:rPr lang="en-US" sz="2100" kern="1200" dirty="0">
              <a:latin typeface="Aharoni" panose="020B0604020202020204" pitchFamily="2" charset="-79"/>
              <a:cs typeface="Aharoni" panose="020B0604020202020204" pitchFamily="2" charset="-79"/>
            </a:rPr>
            <a:t>Coordinate interagency work to support natural disaster recovery.</a:t>
          </a:r>
        </a:p>
        <a:p>
          <a:pPr marL="228600" lvl="1" indent="-228600" algn="l" defTabSz="933450">
            <a:lnSpc>
              <a:spcPct val="90000"/>
            </a:lnSpc>
            <a:spcBef>
              <a:spcPct val="0"/>
            </a:spcBef>
            <a:spcAft>
              <a:spcPct val="15000"/>
            </a:spcAft>
            <a:buChar char="•"/>
          </a:pPr>
          <a:r>
            <a:rPr lang="en-US" sz="2100" kern="1200" dirty="0">
              <a:latin typeface="Aharoni" panose="020B0604020202020204" pitchFamily="2" charset="-79"/>
              <a:cs typeface="Aharoni" panose="020B0604020202020204" pitchFamily="2" charset="-79"/>
            </a:rPr>
            <a:t>Conduct all aspects of grant administration for the existing and future disaster recovery programs for K-12 Schools. </a:t>
          </a:r>
        </a:p>
      </dsp:txBody>
      <dsp:txXfrm>
        <a:off x="3368" y="686957"/>
        <a:ext cx="3284016" cy="4265730"/>
      </dsp:txXfrm>
    </dsp:sp>
    <dsp:sp modelId="{680678B5-5BCE-4B49-A6D0-8E3B75EF4A47}">
      <dsp:nvSpPr>
        <dsp:cNvPr id="0" name=""/>
        <dsp:cNvSpPr/>
      </dsp:nvSpPr>
      <dsp:spPr>
        <a:xfrm>
          <a:off x="3747146" y="82157"/>
          <a:ext cx="3284016" cy="6048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haroni" panose="020B0604020202020204" pitchFamily="2" charset="-79"/>
              <a:cs typeface="Aharoni" panose="020B0604020202020204" pitchFamily="2" charset="-79"/>
            </a:rPr>
            <a:t>Programs</a:t>
          </a:r>
        </a:p>
      </dsp:txBody>
      <dsp:txXfrm>
        <a:off x="3747146" y="82157"/>
        <a:ext cx="3284016" cy="604800"/>
      </dsp:txXfrm>
    </dsp:sp>
    <dsp:sp modelId="{DB002BA6-C5DB-4CF6-85F2-335A047AEF0C}">
      <dsp:nvSpPr>
        <dsp:cNvPr id="0" name=""/>
        <dsp:cNvSpPr/>
      </dsp:nvSpPr>
      <dsp:spPr>
        <a:xfrm>
          <a:off x="3747146" y="703807"/>
          <a:ext cx="3284016" cy="426573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0" kern="1200" dirty="0">
              <a:latin typeface="Aharoni" panose="020B0604020202020204" pitchFamily="2" charset="-79"/>
              <a:cs typeface="Aharoni" panose="020B0604020202020204" pitchFamily="2" charset="-79"/>
            </a:rPr>
            <a:t>Emergency Impact Aid for Displaced Students</a:t>
          </a:r>
          <a:endParaRPr lang="en-US" sz="2100" kern="1200" dirty="0">
            <a:latin typeface="Aharoni" panose="020B0604020202020204" pitchFamily="2" charset="-79"/>
            <a:cs typeface="Aharoni" panose="020B0604020202020204" pitchFamily="2" charset="-79"/>
          </a:endParaRPr>
        </a:p>
        <a:p>
          <a:pPr marL="228600" lvl="1" indent="-228600" algn="l" defTabSz="933450">
            <a:lnSpc>
              <a:spcPct val="90000"/>
            </a:lnSpc>
            <a:spcBef>
              <a:spcPct val="0"/>
            </a:spcBef>
            <a:spcAft>
              <a:spcPct val="15000"/>
            </a:spcAft>
            <a:buChar char="•"/>
          </a:pPr>
          <a:r>
            <a:rPr lang="en-US" sz="2100" b="0" kern="1200" dirty="0">
              <a:latin typeface="Aharoni" panose="020B0604020202020204" pitchFamily="2" charset="-79"/>
              <a:cs typeface="Aharoni" panose="020B0604020202020204" pitchFamily="2" charset="-79"/>
            </a:rPr>
            <a:t>Immediate Aid to Restart School Operations</a:t>
          </a:r>
        </a:p>
        <a:p>
          <a:pPr marL="228600" lvl="1" indent="-228600" algn="l" defTabSz="933450">
            <a:lnSpc>
              <a:spcPct val="90000"/>
            </a:lnSpc>
            <a:spcBef>
              <a:spcPct val="0"/>
            </a:spcBef>
            <a:spcAft>
              <a:spcPct val="15000"/>
            </a:spcAft>
            <a:buChar char="•"/>
          </a:pPr>
          <a:r>
            <a:rPr lang="en-US" sz="2100" kern="1200" dirty="0">
              <a:latin typeface="Aharoni" panose="020B0604020202020204" pitchFamily="2" charset="-79"/>
              <a:cs typeface="Aharoni" panose="020B0604020202020204" pitchFamily="2" charset="-79"/>
            </a:rPr>
            <a:t>Assistance for Homeless Children and Youth</a:t>
          </a:r>
          <a:endParaRPr lang="en-US" sz="2100" b="0" kern="1200" dirty="0">
            <a:latin typeface="Aharoni" panose="020B0604020202020204" pitchFamily="2" charset="-79"/>
            <a:cs typeface="Aharoni" panose="020B0604020202020204" pitchFamily="2" charset="-79"/>
          </a:endParaRPr>
        </a:p>
        <a:p>
          <a:pPr marL="228600" lvl="1" indent="-228600" algn="l" defTabSz="933450">
            <a:lnSpc>
              <a:spcPct val="90000"/>
            </a:lnSpc>
            <a:spcBef>
              <a:spcPct val="0"/>
            </a:spcBef>
            <a:spcAft>
              <a:spcPct val="15000"/>
            </a:spcAft>
            <a:buChar char="•"/>
          </a:pPr>
          <a:r>
            <a:rPr lang="en-US" sz="2100" kern="1200" dirty="0">
              <a:latin typeface="Aharoni" panose="020B0604020202020204" pitchFamily="2" charset="-79"/>
              <a:cs typeface="Aharoni" panose="020B0604020202020204" pitchFamily="2" charset="-79"/>
            </a:rPr>
            <a:t>Project School Emergency Response to Violence (related to disaster-recovery)</a:t>
          </a:r>
          <a:endParaRPr lang="en-US" sz="2100" b="0" kern="1200" dirty="0">
            <a:latin typeface="Aharoni" panose="020B0604020202020204" pitchFamily="2" charset="-79"/>
            <a:cs typeface="Aharoni" panose="020B0604020202020204" pitchFamily="2" charset="-79"/>
          </a:endParaRPr>
        </a:p>
      </dsp:txBody>
      <dsp:txXfrm>
        <a:off x="3747146" y="703807"/>
        <a:ext cx="3284016" cy="4265730"/>
      </dsp:txXfrm>
    </dsp:sp>
    <dsp:sp modelId="{BBDB6A06-5A5D-4F49-9135-18C43902B0F1}">
      <dsp:nvSpPr>
        <dsp:cNvPr id="0" name=""/>
        <dsp:cNvSpPr/>
      </dsp:nvSpPr>
      <dsp:spPr>
        <a:xfrm>
          <a:off x="7490924" y="82157"/>
          <a:ext cx="3284016" cy="6048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haroni" panose="020B0604020202020204" pitchFamily="2" charset="-79"/>
              <a:cs typeface="Aharoni" panose="020B0604020202020204" pitchFamily="2" charset="-79"/>
            </a:rPr>
            <a:t>People</a:t>
          </a:r>
          <a:r>
            <a:rPr lang="en-US" sz="2100" kern="1200" dirty="0"/>
            <a:t> </a:t>
          </a:r>
        </a:p>
      </dsp:txBody>
      <dsp:txXfrm>
        <a:off x="7490924" y="82157"/>
        <a:ext cx="3284016" cy="604800"/>
      </dsp:txXfrm>
    </dsp:sp>
    <dsp:sp modelId="{DD0C884F-2D05-40FC-9BA5-957B984FAC35}">
      <dsp:nvSpPr>
        <dsp:cNvPr id="0" name=""/>
        <dsp:cNvSpPr/>
      </dsp:nvSpPr>
      <dsp:spPr>
        <a:xfrm>
          <a:off x="7490924" y="686957"/>
          <a:ext cx="3284016" cy="426573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haroni" panose="020B0604020202020204" pitchFamily="2" charset="-79"/>
              <a:cs typeface="Aharoni" panose="020B0604020202020204" pitchFamily="2" charset="-79"/>
            </a:rPr>
            <a:t>Meredith Miller, Director </a:t>
          </a:r>
        </a:p>
        <a:p>
          <a:pPr marL="228600" lvl="1" indent="-228600" algn="l" defTabSz="933450">
            <a:lnSpc>
              <a:spcPct val="90000"/>
            </a:lnSpc>
            <a:spcBef>
              <a:spcPct val="0"/>
            </a:spcBef>
            <a:spcAft>
              <a:spcPct val="15000"/>
            </a:spcAft>
            <a:buChar char="•"/>
          </a:pPr>
          <a:r>
            <a:rPr lang="en-US" sz="2100" kern="1200" dirty="0">
              <a:latin typeface="Aharoni" panose="020B0604020202020204" pitchFamily="2" charset="-79"/>
              <a:cs typeface="Aharoni" panose="020B0604020202020204" pitchFamily="2" charset="-79"/>
            </a:rPr>
            <a:t>Molly Budman, Team Leader</a:t>
          </a:r>
        </a:p>
        <a:p>
          <a:pPr marL="228600" lvl="1" indent="-228600" algn="l" defTabSz="933450">
            <a:lnSpc>
              <a:spcPct val="90000"/>
            </a:lnSpc>
            <a:spcBef>
              <a:spcPct val="0"/>
            </a:spcBef>
            <a:spcAft>
              <a:spcPct val="15000"/>
            </a:spcAft>
            <a:buChar char="•"/>
          </a:pPr>
          <a:r>
            <a:rPr lang="en-US" sz="2100" kern="1200" dirty="0">
              <a:latin typeface="Aharoni" panose="020B0604020202020204" pitchFamily="2" charset="-79"/>
              <a:cs typeface="Aharoni" panose="020B0604020202020204" pitchFamily="2" charset="-79"/>
            </a:rPr>
            <a:t>Lindsay Booth, Education Program Specialist </a:t>
          </a:r>
        </a:p>
        <a:p>
          <a:pPr marL="228600" lvl="1" indent="-228600" algn="l" defTabSz="933450">
            <a:lnSpc>
              <a:spcPct val="90000"/>
            </a:lnSpc>
            <a:spcBef>
              <a:spcPct val="0"/>
            </a:spcBef>
            <a:spcAft>
              <a:spcPct val="15000"/>
            </a:spcAft>
            <a:buChar char="•"/>
          </a:pPr>
          <a:r>
            <a:rPr lang="en-US" sz="2100" kern="1200" dirty="0">
              <a:latin typeface="Aharoni" panose="020B0604020202020204" pitchFamily="2" charset="-79"/>
              <a:cs typeface="Aharoni" panose="020B0604020202020204" pitchFamily="2" charset="-79"/>
            </a:rPr>
            <a:t>Mi </a:t>
          </a:r>
          <a:r>
            <a:rPr lang="en-US" sz="2100" kern="1200" dirty="0" err="1">
              <a:latin typeface="Aharoni" panose="020B0604020202020204" pitchFamily="2" charset="-79"/>
              <a:cs typeface="Aharoni" panose="020B0604020202020204" pitchFamily="2" charset="-79"/>
            </a:rPr>
            <a:t>Mi</a:t>
          </a:r>
          <a:r>
            <a:rPr lang="en-US" sz="2100" kern="1200" dirty="0">
              <a:latin typeface="Aharoni" panose="020B0604020202020204" pitchFamily="2" charset="-79"/>
              <a:cs typeface="Aharoni" panose="020B0604020202020204" pitchFamily="2" charset="-79"/>
            </a:rPr>
            <a:t> Saunders, Education Program Specialist</a:t>
          </a:r>
        </a:p>
        <a:p>
          <a:pPr marL="228600" lvl="1" indent="-228600" algn="l" defTabSz="933450">
            <a:lnSpc>
              <a:spcPct val="90000"/>
            </a:lnSpc>
            <a:spcBef>
              <a:spcPct val="0"/>
            </a:spcBef>
            <a:spcAft>
              <a:spcPct val="15000"/>
            </a:spcAft>
            <a:buChar char="•"/>
          </a:pPr>
          <a:r>
            <a:rPr lang="en-US" sz="2100" kern="1200" dirty="0">
              <a:latin typeface="Aharoni" panose="020B0604020202020204" pitchFamily="2" charset="-79"/>
              <a:cs typeface="Aharoni" panose="020B0604020202020204" pitchFamily="2" charset="-79"/>
            </a:rPr>
            <a:t>Christopher Tate, Education Program Specialist </a:t>
          </a:r>
        </a:p>
      </dsp:txBody>
      <dsp:txXfrm>
        <a:off x="7490924" y="686957"/>
        <a:ext cx="3284016" cy="42657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18AE-FF44-42BD-9821-9E1183006903}" type="datetimeFigureOut">
              <a:rPr lang="en-US" smtClean="0"/>
              <a:t>9/5/2019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09A98-BE54-47B8-8D6D-97E723A8AB9B}" type="slidenum">
              <a:rPr lang="en-US" smtClean="0"/>
              <a:t>‹#›</a:t>
            </a:fld>
            <a:endParaRPr lang="en-US"/>
          </a:p>
        </p:txBody>
      </p:sp>
    </p:spTree>
    <p:extLst>
      <p:ext uri="{BB962C8B-B14F-4D97-AF65-F5344CB8AC3E}">
        <p14:creationId xmlns:p14="http://schemas.microsoft.com/office/powerpoint/2010/main" val="179599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a:t>
            </a:fld>
            <a:endParaRPr lang="en-US"/>
          </a:p>
        </p:txBody>
      </p:sp>
    </p:spTree>
    <p:extLst>
      <p:ext uri="{BB962C8B-B14F-4D97-AF65-F5344CB8AC3E}">
        <p14:creationId xmlns:p14="http://schemas.microsoft.com/office/powerpoint/2010/main" val="58689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11</a:t>
            </a:fld>
            <a:endParaRPr lang="en-US"/>
          </a:p>
        </p:txBody>
      </p:sp>
    </p:spTree>
    <p:extLst>
      <p:ext uri="{BB962C8B-B14F-4D97-AF65-F5344CB8AC3E}">
        <p14:creationId xmlns:p14="http://schemas.microsoft.com/office/powerpoint/2010/main" val="2124031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12</a:t>
            </a:fld>
            <a:endParaRPr lang="en-US"/>
          </a:p>
        </p:txBody>
      </p:sp>
    </p:spTree>
    <p:extLst>
      <p:ext uri="{BB962C8B-B14F-4D97-AF65-F5344CB8AC3E}">
        <p14:creationId xmlns:p14="http://schemas.microsoft.com/office/powerpoint/2010/main" val="113371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13</a:t>
            </a:fld>
            <a:endParaRPr lang="en-US"/>
          </a:p>
        </p:txBody>
      </p:sp>
    </p:spTree>
    <p:extLst>
      <p:ext uri="{BB962C8B-B14F-4D97-AF65-F5344CB8AC3E}">
        <p14:creationId xmlns:p14="http://schemas.microsoft.com/office/powerpoint/2010/main" val="1125039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15</a:t>
            </a:fld>
            <a:endParaRPr lang="en-US"/>
          </a:p>
        </p:txBody>
      </p:sp>
    </p:spTree>
    <p:extLst>
      <p:ext uri="{BB962C8B-B14F-4D97-AF65-F5344CB8AC3E}">
        <p14:creationId xmlns:p14="http://schemas.microsoft.com/office/powerpoint/2010/main" val="2148534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16</a:t>
            </a:fld>
            <a:endParaRPr lang="en-US"/>
          </a:p>
        </p:txBody>
      </p:sp>
    </p:spTree>
    <p:extLst>
      <p:ext uri="{BB962C8B-B14F-4D97-AF65-F5344CB8AC3E}">
        <p14:creationId xmlns:p14="http://schemas.microsoft.com/office/powerpoint/2010/main" val="1339450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17</a:t>
            </a:fld>
            <a:endParaRPr lang="en-US"/>
          </a:p>
        </p:txBody>
      </p:sp>
    </p:spTree>
    <p:extLst>
      <p:ext uri="{BB962C8B-B14F-4D97-AF65-F5344CB8AC3E}">
        <p14:creationId xmlns:p14="http://schemas.microsoft.com/office/powerpoint/2010/main" val="211922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a8bf314e4_2_0: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5a8bf314e4_2_0:notes"/>
          <p:cNvSpPr txBox="1">
            <a:spLocks noGrp="1"/>
          </p:cNvSpPr>
          <p:nvPr>
            <p:ph type="body" idx="1"/>
          </p:nvPr>
        </p:nvSpPr>
        <p:spPr>
          <a:xfrm>
            <a:off x="705327" y="4480004"/>
            <a:ext cx="5642700" cy="3665400"/>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dirty="0"/>
          </a:p>
        </p:txBody>
      </p:sp>
      <p:sp>
        <p:nvSpPr>
          <p:cNvPr id="232" name="Google Shape;232;g5a8bf314e4_2_0:notes"/>
          <p:cNvSpPr txBox="1">
            <a:spLocks noGrp="1"/>
          </p:cNvSpPr>
          <p:nvPr>
            <p:ph type="sldNum" idx="12"/>
          </p:nvPr>
        </p:nvSpPr>
        <p:spPr>
          <a:xfrm>
            <a:off x="3995217" y="8842030"/>
            <a:ext cx="3056400" cy="467100"/>
          </a:xfrm>
          <a:prstGeom prst="rect">
            <a:avLst/>
          </a:prstGeom>
          <a:noFill/>
          <a:ln>
            <a:noFill/>
          </a:ln>
        </p:spPr>
        <p:txBody>
          <a:bodyPr spcFirstLastPara="1" wrap="square" lIns="93475" tIns="46725" rIns="93475" bIns="467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B773DA0-C552-459A-84E7-6D5EC1C0C16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7216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B773DA0-C552-459A-84E7-6D5EC1C0C16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693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B773DA0-C552-459A-84E7-6D5EC1C0C16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599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2</a:t>
            </a:fld>
            <a:endParaRPr lang="en-US"/>
          </a:p>
        </p:txBody>
      </p:sp>
    </p:spTree>
    <p:extLst>
      <p:ext uri="{BB962C8B-B14F-4D97-AF65-F5344CB8AC3E}">
        <p14:creationId xmlns:p14="http://schemas.microsoft.com/office/powerpoint/2010/main" val="3919722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7FB5D-8A83-415A-B301-4CB46F5584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17676B60-2F3F-457C-9595-77563E4972C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4064B-A06B-4084-97F5-B2F08EA86E5C}"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9/5/2019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678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7FB5D-8A83-415A-B301-4CB46F5584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E1FFFFCA-7CAE-4CEF-BAAB-688CB065638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A89BD-389B-4D65-B448-A1652CE75373}"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9/5/2019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399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73DA0-C552-459A-84E7-6D5EC1C0C1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960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73DA0-C552-459A-84E7-6D5EC1C0C1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80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9ED84-CBAB-461F-9FF0-D2745084CB2B}" type="slidenum">
              <a:rPr lang="en-US" smtClean="0"/>
              <a:t>3</a:t>
            </a:fld>
            <a:endParaRPr lang="en-US"/>
          </a:p>
        </p:txBody>
      </p:sp>
    </p:spTree>
    <p:extLst>
      <p:ext uri="{BB962C8B-B14F-4D97-AF65-F5344CB8AC3E}">
        <p14:creationId xmlns:p14="http://schemas.microsoft.com/office/powerpoint/2010/main" val="157110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9ED84-CBAB-461F-9FF0-D2745084CB2B}" type="slidenum">
              <a:rPr lang="en-US" smtClean="0"/>
              <a:t>4</a:t>
            </a:fld>
            <a:endParaRPr lang="en-US"/>
          </a:p>
        </p:txBody>
      </p:sp>
    </p:spTree>
    <p:extLst>
      <p:ext uri="{BB962C8B-B14F-4D97-AF65-F5344CB8AC3E}">
        <p14:creationId xmlns:p14="http://schemas.microsoft.com/office/powerpoint/2010/main" val="3044170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9ED84-CBAB-461F-9FF0-D2745084CB2B}" type="slidenum">
              <a:rPr lang="en-US" smtClean="0"/>
              <a:t>5</a:t>
            </a:fld>
            <a:endParaRPr lang="en-US"/>
          </a:p>
        </p:txBody>
      </p:sp>
    </p:spTree>
    <p:extLst>
      <p:ext uri="{BB962C8B-B14F-4D97-AF65-F5344CB8AC3E}">
        <p14:creationId xmlns:p14="http://schemas.microsoft.com/office/powerpoint/2010/main" val="304417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9ED84-CBAB-461F-9FF0-D2745084CB2B}" type="slidenum">
              <a:rPr lang="en-US" smtClean="0"/>
              <a:t>6</a:t>
            </a:fld>
            <a:endParaRPr lang="en-US"/>
          </a:p>
        </p:txBody>
      </p:sp>
    </p:spTree>
    <p:extLst>
      <p:ext uri="{BB962C8B-B14F-4D97-AF65-F5344CB8AC3E}">
        <p14:creationId xmlns:p14="http://schemas.microsoft.com/office/powerpoint/2010/main" val="3044170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9ED84-CBAB-461F-9FF0-D2745084CB2B}" type="slidenum">
              <a:rPr lang="en-US" smtClean="0"/>
              <a:t>7</a:t>
            </a:fld>
            <a:endParaRPr lang="en-US"/>
          </a:p>
        </p:txBody>
      </p:sp>
    </p:spTree>
    <p:extLst>
      <p:ext uri="{BB962C8B-B14F-4D97-AF65-F5344CB8AC3E}">
        <p14:creationId xmlns:p14="http://schemas.microsoft.com/office/powerpoint/2010/main" val="3581170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9ED84-CBAB-461F-9FF0-D2745084CB2B}" type="slidenum">
              <a:rPr lang="en-US" smtClean="0"/>
              <a:t>8</a:t>
            </a:fld>
            <a:endParaRPr lang="en-US"/>
          </a:p>
        </p:txBody>
      </p:sp>
    </p:spTree>
    <p:extLst>
      <p:ext uri="{BB962C8B-B14F-4D97-AF65-F5344CB8AC3E}">
        <p14:creationId xmlns:p14="http://schemas.microsoft.com/office/powerpoint/2010/main" val="2129121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10</a:t>
            </a:fld>
            <a:endParaRPr lang="en-US"/>
          </a:p>
        </p:txBody>
      </p:sp>
    </p:spTree>
    <p:extLst>
      <p:ext uri="{BB962C8B-B14F-4D97-AF65-F5344CB8AC3E}">
        <p14:creationId xmlns:p14="http://schemas.microsoft.com/office/powerpoint/2010/main" val="162191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0437-EB49-41AA-A4C4-B74C4A7B41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EE44F-8790-4080-9B53-4F86F39B48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7CC7A2-9F13-4737-8CC1-5144786ADAA7}"/>
              </a:ext>
            </a:extLst>
          </p:cNvPr>
          <p:cNvSpPr>
            <a:spLocks noGrp="1"/>
          </p:cNvSpPr>
          <p:nvPr>
            <p:ph type="dt" sz="half" idx="10"/>
          </p:nvPr>
        </p:nvSpPr>
        <p:spPr/>
        <p:txBody>
          <a:bodyPr/>
          <a:lstStyle/>
          <a:p>
            <a:fld id="{8D21F41B-2198-4872-8EAC-2E52D63BB768}" type="datetimeFigureOut">
              <a:rPr lang="en-US" smtClean="0"/>
              <a:t>9/5/2019</a:t>
            </a:fld>
            <a:endParaRPr lang="en-US"/>
          </a:p>
        </p:txBody>
      </p:sp>
      <p:sp>
        <p:nvSpPr>
          <p:cNvPr id="5" name="Footer Placeholder 4">
            <a:extLst>
              <a:ext uri="{FF2B5EF4-FFF2-40B4-BE49-F238E27FC236}">
                <a16:creationId xmlns:a16="http://schemas.microsoft.com/office/drawing/2014/main" id="{646F4328-A436-4B69-AD4A-E872D7DC7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FAAD8-D23D-40D8-82F1-4378701EE5E7}"/>
              </a:ext>
            </a:extLst>
          </p:cNvPr>
          <p:cNvSpPr>
            <a:spLocks noGrp="1"/>
          </p:cNvSpPr>
          <p:nvPr>
            <p:ph type="sldNum" sz="quarter" idx="12"/>
          </p:nvPr>
        </p:nvSpPr>
        <p:spPr/>
        <p:txBody>
          <a:bodyPr/>
          <a:lstStyle/>
          <a:p>
            <a:fld id="{01FA0A26-6009-4EF8-96CE-C26D5A4F18E5}" type="slidenum">
              <a:rPr lang="en-US" smtClean="0"/>
              <a:t>‹#›</a:t>
            </a:fld>
            <a:endParaRPr lang="en-US"/>
          </a:p>
        </p:txBody>
      </p:sp>
    </p:spTree>
    <p:extLst>
      <p:ext uri="{BB962C8B-B14F-4D97-AF65-F5344CB8AC3E}">
        <p14:creationId xmlns:p14="http://schemas.microsoft.com/office/powerpoint/2010/main" val="121644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2917-455B-4AC2-A294-8E807AECE6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5CDF23-DBD4-4711-A685-F1D116EE58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5606B-E0B9-414D-BFA5-064D8C741422}"/>
              </a:ext>
            </a:extLst>
          </p:cNvPr>
          <p:cNvSpPr>
            <a:spLocks noGrp="1"/>
          </p:cNvSpPr>
          <p:nvPr>
            <p:ph type="dt" sz="half" idx="10"/>
          </p:nvPr>
        </p:nvSpPr>
        <p:spPr/>
        <p:txBody>
          <a:bodyPr/>
          <a:lstStyle/>
          <a:p>
            <a:fld id="{8D21F41B-2198-4872-8EAC-2E52D63BB768}" type="datetimeFigureOut">
              <a:rPr lang="en-US" smtClean="0"/>
              <a:t>9/5/2019</a:t>
            </a:fld>
            <a:endParaRPr lang="en-US"/>
          </a:p>
        </p:txBody>
      </p:sp>
      <p:sp>
        <p:nvSpPr>
          <p:cNvPr id="5" name="Footer Placeholder 4">
            <a:extLst>
              <a:ext uri="{FF2B5EF4-FFF2-40B4-BE49-F238E27FC236}">
                <a16:creationId xmlns:a16="http://schemas.microsoft.com/office/drawing/2014/main" id="{3BEA5D4D-B448-4D56-891C-016E16A0C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43E9F-4AEB-4910-AB33-171B9E192C20}"/>
              </a:ext>
            </a:extLst>
          </p:cNvPr>
          <p:cNvSpPr>
            <a:spLocks noGrp="1"/>
          </p:cNvSpPr>
          <p:nvPr>
            <p:ph type="sldNum" sz="quarter" idx="12"/>
          </p:nvPr>
        </p:nvSpPr>
        <p:spPr/>
        <p:txBody>
          <a:bodyPr/>
          <a:lstStyle/>
          <a:p>
            <a:fld id="{01FA0A26-6009-4EF8-96CE-C26D5A4F18E5}" type="slidenum">
              <a:rPr lang="en-US" smtClean="0"/>
              <a:t>‹#›</a:t>
            </a:fld>
            <a:endParaRPr lang="en-US"/>
          </a:p>
        </p:txBody>
      </p:sp>
    </p:spTree>
    <p:extLst>
      <p:ext uri="{BB962C8B-B14F-4D97-AF65-F5344CB8AC3E}">
        <p14:creationId xmlns:p14="http://schemas.microsoft.com/office/powerpoint/2010/main" val="373482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069A6-23EF-445E-9767-3EFE66706A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82EA3D-9147-4408-BFDF-613C455B88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FB293-B78D-4C8F-8458-303DE3B22CE4}"/>
              </a:ext>
            </a:extLst>
          </p:cNvPr>
          <p:cNvSpPr>
            <a:spLocks noGrp="1"/>
          </p:cNvSpPr>
          <p:nvPr>
            <p:ph type="dt" sz="half" idx="10"/>
          </p:nvPr>
        </p:nvSpPr>
        <p:spPr/>
        <p:txBody>
          <a:bodyPr/>
          <a:lstStyle/>
          <a:p>
            <a:fld id="{8D21F41B-2198-4872-8EAC-2E52D63BB768}" type="datetimeFigureOut">
              <a:rPr lang="en-US" smtClean="0"/>
              <a:t>9/5/2019</a:t>
            </a:fld>
            <a:endParaRPr lang="en-US"/>
          </a:p>
        </p:txBody>
      </p:sp>
      <p:sp>
        <p:nvSpPr>
          <p:cNvPr id="5" name="Footer Placeholder 4">
            <a:extLst>
              <a:ext uri="{FF2B5EF4-FFF2-40B4-BE49-F238E27FC236}">
                <a16:creationId xmlns:a16="http://schemas.microsoft.com/office/drawing/2014/main" id="{61F2202B-1DAB-43C8-82AB-C99DDDDDF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EC447-9E5A-47B5-97C8-3F02EFFC5E86}"/>
              </a:ext>
            </a:extLst>
          </p:cNvPr>
          <p:cNvSpPr>
            <a:spLocks noGrp="1"/>
          </p:cNvSpPr>
          <p:nvPr>
            <p:ph type="sldNum" sz="quarter" idx="12"/>
          </p:nvPr>
        </p:nvSpPr>
        <p:spPr/>
        <p:txBody>
          <a:bodyPr/>
          <a:lstStyle/>
          <a:p>
            <a:fld id="{01FA0A26-6009-4EF8-96CE-C26D5A4F18E5}" type="slidenum">
              <a:rPr lang="en-US" smtClean="0"/>
              <a:t>‹#›</a:t>
            </a:fld>
            <a:endParaRPr lang="en-US"/>
          </a:p>
        </p:txBody>
      </p:sp>
    </p:spTree>
    <p:extLst>
      <p:ext uri="{BB962C8B-B14F-4D97-AF65-F5344CB8AC3E}">
        <p14:creationId xmlns:p14="http://schemas.microsoft.com/office/powerpoint/2010/main" val="464197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6273800"/>
            <a:ext cx="558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28600"/>
            <a:ext cx="109728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609600" y="1295401"/>
            <a:ext cx="109728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10"/>
          </p:nvPr>
        </p:nvSpPr>
        <p:spPr>
          <a:xfrm>
            <a:off x="609600" y="792163"/>
            <a:ext cx="109728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6" name="Slide Number Placeholder 22"/>
          <p:cNvSpPr>
            <a:spLocks noGrp="1"/>
          </p:cNvSpPr>
          <p:nvPr>
            <p:ph type="sldNum" sz="quarter" idx="11"/>
          </p:nvPr>
        </p:nvSpPr>
        <p:spPr>
          <a:xfrm>
            <a:off x="914400" y="6492876"/>
            <a:ext cx="7112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defTabSz="457200">
              <a:defRPr/>
            </a:pPr>
            <a:fld id="{D24C62AC-34AC-44FA-925B-65FA1B2D13C3}" type="slidenum">
              <a:rPr lang="en-US" smtClean="0"/>
              <a:pPr defTabSz="457200">
                <a:defRPr/>
              </a:pPr>
              <a:t>‹#›</a:t>
            </a:fld>
            <a:endParaRPr lang="en-US" dirty="0"/>
          </a:p>
        </p:txBody>
      </p:sp>
    </p:spTree>
    <p:extLst>
      <p:ext uri="{BB962C8B-B14F-4D97-AF65-F5344CB8AC3E}">
        <p14:creationId xmlns:p14="http://schemas.microsoft.com/office/powerpoint/2010/main" val="1517142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D67D-7FD8-4076-A14C-BAA46BFFD5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9ECBEA-9003-4468-80E9-BAAFE7AD73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402D14-3F54-4C60-A956-2AB2CCC646B2}"/>
              </a:ext>
            </a:extLst>
          </p:cNvPr>
          <p:cNvSpPr>
            <a:spLocks noGrp="1"/>
          </p:cNvSpPr>
          <p:nvPr>
            <p:ph type="dt" sz="half" idx="10"/>
          </p:nvPr>
        </p:nvSpPr>
        <p:spPr/>
        <p:txBody>
          <a:bodyPr/>
          <a:lstStyle/>
          <a:p>
            <a:fld id="{E8441F47-6134-4FCF-91A0-4B57C3A52A82}" type="datetimeFigureOut">
              <a:rPr lang="en-US" smtClean="0"/>
              <a:t>9/5/2019</a:t>
            </a:fld>
            <a:endParaRPr lang="en-US"/>
          </a:p>
        </p:txBody>
      </p:sp>
      <p:sp>
        <p:nvSpPr>
          <p:cNvPr id="5" name="Footer Placeholder 4">
            <a:extLst>
              <a:ext uri="{FF2B5EF4-FFF2-40B4-BE49-F238E27FC236}">
                <a16:creationId xmlns:a16="http://schemas.microsoft.com/office/drawing/2014/main" id="{3528C6F8-C92D-4E0E-9D2A-176ED3F1E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366B1-C735-496C-834F-F4E53440DB3C}"/>
              </a:ext>
            </a:extLst>
          </p:cNvPr>
          <p:cNvSpPr>
            <a:spLocks noGrp="1"/>
          </p:cNvSpPr>
          <p:nvPr>
            <p:ph type="sldNum" sz="quarter" idx="12"/>
          </p:nvPr>
        </p:nvSpPr>
        <p:spPr/>
        <p:txBody>
          <a:bodyPr/>
          <a:lstStyle/>
          <a:p>
            <a:fld id="{2AE1E435-D0EA-409A-9701-34F2B738DE8E}" type="slidenum">
              <a:rPr lang="en-US" smtClean="0"/>
              <a:t>‹#›</a:t>
            </a:fld>
            <a:endParaRPr lang="en-US"/>
          </a:p>
        </p:txBody>
      </p:sp>
    </p:spTree>
    <p:extLst>
      <p:ext uri="{BB962C8B-B14F-4D97-AF65-F5344CB8AC3E}">
        <p14:creationId xmlns:p14="http://schemas.microsoft.com/office/powerpoint/2010/main" val="559080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5CC7-A453-4CE8-BD78-B154D0C21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C777D-FAF4-4B40-9022-BD1161E673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EB35A-CD02-40EC-85E5-10CE3F05CEBB}"/>
              </a:ext>
            </a:extLst>
          </p:cNvPr>
          <p:cNvSpPr>
            <a:spLocks noGrp="1"/>
          </p:cNvSpPr>
          <p:nvPr>
            <p:ph type="dt" sz="half" idx="10"/>
          </p:nvPr>
        </p:nvSpPr>
        <p:spPr/>
        <p:txBody>
          <a:bodyPr/>
          <a:lstStyle/>
          <a:p>
            <a:fld id="{E8441F47-6134-4FCF-91A0-4B57C3A52A82}" type="datetimeFigureOut">
              <a:rPr lang="en-US" smtClean="0"/>
              <a:t>9/5/2019</a:t>
            </a:fld>
            <a:endParaRPr lang="en-US"/>
          </a:p>
        </p:txBody>
      </p:sp>
      <p:sp>
        <p:nvSpPr>
          <p:cNvPr id="5" name="Footer Placeholder 4">
            <a:extLst>
              <a:ext uri="{FF2B5EF4-FFF2-40B4-BE49-F238E27FC236}">
                <a16:creationId xmlns:a16="http://schemas.microsoft.com/office/drawing/2014/main" id="{84F9A81B-20B8-49BE-8159-A59F562EC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5A516-8E29-4796-A12B-ACBDE7543A9B}"/>
              </a:ext>
            </a:extLst>
          </p:cNvPr>
          <p:cNvSpPr>
            <a:spLocks noGrp="1"/>
          </p:cNvSpPr>
          <p:nvPr>
            <p:ph type="sldNum" sz="quarter" idx="12"/>
          </p:nvPr>
        </p:nvSpPr>
        <p:spPr/>
        <p:txBody>
          <a:bodyPr/>
          <a:lstStyle/>
          <a:p>
            <a:fld id="{2AE1E435-D0EA-409A-9701-34F2B738DE8E}" type="slidenum">
              <a:rPr lang="en-US" smtClean="0"/>
              <a:t>‹#›</a:t>
            </a:fld>
            <a:endParaRPr lang="en-US"/>
          </a:p>
        </p:txBody>
      </p:sp>
    </p:spTree>
    <p:extLst>
      <p:ext uri="{BB962C8B-B14F-4D97-AF65-F5344CB8AC3E}">
        <p14:creationId xmlns:p14="http://schemas.microsoft.com/office/powerpoint/2010/main" val="400619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257A-AC0F-4B0A-B703-0AF1179F4A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A42F18-49DB-479F-815C-234D36BE04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98F82E-EA6E-4908-8113-37B0E221E3AC}"/>
              </a:ext>
            </a:extLst>
          </p:cNvPr>
          <p:cNvSpPr>
            <a:spLocks noGrp="1"/>
          </p:cNvSpPr>
          <p:nvPr>
            <p:ph type="dt" sz="half" idx="10"/>
          </p:nvPr>
        </p:nvSpPr>
        <p:spPr/>
        <p:txBody>
          <a:bodyPr/>
          <a:lstStyle/>
          <a:p>
            <a:fld id="{E8441F47-6134-4FCF-91A0-4B57C3A52A82}" type="datetimeFigureOut">
              <a:rPr lang="en-US" smtClean="0"/>
              <a:t>9/5/2019</a:t>
            </a:fld>
            <a:endParaRPr lang="en-US"/>
          </a:p>
        </p:txBody>
      </p:sp>
      <p:sp>
        <p:nvSpPr>
          <p:cNvPr id="5" name="Footer Placeholder 4">
            <a:extLst>
              <a:ext uri="{FF2B5EF4-FFF2-40B4-BE49-F238E27FC236}">
                <a16:creationId xmlns:a16="http://schemas.microsoft.com/office/drawing/2014/main" id="{0DC4A048-7785-4A36-BDCA-DCE91C568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333A4-97E7-4C91-9682-BD429408E3BA}"/>
              </a:ext>
            </a:extLst>
          </p:cNvPr>
          <p:cNvSpPr>
            <a:spLocks noGrp="1"/>
          </p:cNvSpPr>
          <p:nvPr>
            <p:ph type="sldNum" sz="quarter" idx="12"/>
          </p:nvPr>
        </p:nvSpPr>
        <p:spPr/>
        <p:txBody>
          <a:bodyPr/>
          <a:lstStyle/>
          <a:p>
            <a:fld id="{2AE1E435-D0EA-409A-9701-34F2B738DE8E}" type="slidenum">
              <a:rPr lang="en-US" smtClean="0"/>
              <a:t>‹#›</a:t>
            </a:fld>
            <a:endParaRPr lang="en-US"/>
          </a:p>
        </p:txBody>
      </p:sp>
    </p:spTree>
    <p:extLst>
      <p:ext uri="{BB962C8B-B14F-4D97-AF65-F5344CB8AC3E}">
        <p14:creationId xmlns:p14="http://schemas.microsoft.com/office/powerpoint/2010/main" val="212106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DB87-2936-4655-AD34-434D90A694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DA2A4-D048-4B33-94F8-4F099826A6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A4935C-0E03-4111-899C-2BC752CD13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90198F-7FF6-4FCE-9E11-0A7FF0490175}"/>
              </a:ext>
            </a:extLst>
          </p:cNvPr>
          <p:cNvSpPr>
            <a:spLocks noGrp="1"/>
          </p:cNvSpPr>
          <p:nvPr>
            <p:ph type="dt" sz="half" idx="10"/>
          </p:nvPr>
        </p:nvSpPr>
        <p:spPr/>
        <p:txBody>
          <a:bodyPr/>
          <a:lstStyle/>
          <a:p>
            <a:fld id="{E8441F47-6134-4FCF-91A0-4B57C3A52A82}" type="datetimeFigureOut">
              <a:rPr lang="en-US" smtClean="0"/>
              <a:t>9/5/2019</a:t>
            </a:fld>
            <a:endParaRPr lang="en-US"/>
          </a:p>
        </p:txBody>
      </p:sp>
      <p:sp>
        <p:nvSpPr>
          <p:cNvPr id="6" name="Footer Placeholder 5">
            <a:extLst>
              <a:ext uri="{FF2B5EF4-FFF2-40B4-BE49-F238E27FC236}">
                <a16:creationId xmlns:a16="http://schemas.microsoft.com/office/drawing/2014/main" id="{15AC82C3-8172-4FA0-98BC-6439ABDC84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99D69-F69E-459E-B72C-9A43732B698E}"/>
              </a:ext>
            </a:extLst>
          </p:cNvPr>
          <p:cNvSpPr>
            <a:spLocks noGrp="1"/>
          </p:cNvSpPr>
          <p:nvPr>
            <p:ph type="sldNum" sz="quarter" idx="12"/>
          </p:nvPr>
        </p:nvSpPr>
        <p:spPr/>
        <p:txBody>
          <a:bodyPr/>
          <a:lstStyle/>
          <a:p>
            <a:fld id="{2AE1E435-D0EA-409A-9701-34F2B738DE8E}" type="slidenum">
              <a:rPr lang="en-US" smtClean="0"/>
              <a:t>‹#›</a:t>
            </a:fld>
            <a:endParaRPr lang="en-US"/>
          </a:p>
        </p:txBody>
      </p:sp>
    </p:spTree>
    <p:extLst>
      <p:ext uri="{BB962C8B-B14F-4D97-AF65-F5344CB8AC3E}">
        <p14:creationId xmlns:p14="http://schemas.microsoft.com/office/powerpoint/2010/main" val="179996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8987-3459-4F1B-B7DD-20E93B9337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42A833-8BFA-4C21-9B22-292596FFE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D5D829-76D1-4549-8C61-248B56A111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3F5EDC-B8BD-43D1-9F1A-784F9D3D3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765136-1D86-4F97-A419-002A10C445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2FF78A-C193-48AD-B041-07A35653436E}"/>
              </a:ext>
            </a:extLst>
          </p:cNvPr>
          <p:cNvSpPr>
            <a:spLocks noGrp="1"/>
          </p:cNvSpPr>
          <p:nvPr>
            <p:ph type="dt" sz="half" idx="10"/>
          </p:nvPr>
        </p:nvSpPr>
        <p:spPr/>
        <p:txBody>
          <a:bodyPr/>
          <a:lstStyle/>
          <a:p>
            <a:fld id="{E8441F47-6134-4FCF-91A0-4B57C3A52A82}" type="datetimeFigureOut">
              <a:rPr lang="en-US" smtClean="0"/>
              <a:t>9/5/2019</a:t>
            </a:fld>
            <a:endParaRPr lang="en-US"/>
          </a:p>
        </p:txBody>
      </p:sp>
      <p:sp>
        <p:nvSpPr>
          <p:cNvPr id="8" name="Footer Placeholder 7">
            <a:extLst>
              <a:ext uri="{FF2B5EF4-FFF2-40B4-BE49-F238E27FC236}">
                <a16:creationId xmlns:a16="http://schemas.microsoft.com/office/drawing/2014/main" id="{BC4BE7DE-D70C-428D-9602-087598C55D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480D17-4C3C-4CEB-8D6D-23AC739F870F}"/>
              </a:ext>
            </a:extLst>
          </p:cNvPr>
          <p:cNvSpPr>
            <a:spLocks noGrp="1"/>
          </p:cNvSpPr>
          <p:nvPr>
            <p:ph type="sldNum" sz="quarter" idx="12"/>
          </p:nvPr>
        </p:nvSpPr>
        <p:spPr/>
        <p:txBody>
          <a:bodyPr/>
          <a:lstStyle/>
          <a:p>
            <a:fld id="{2AE1E435-D0EA-409A-9701-34F2B738DE8E}" type="slidenum">
              <a:rPr lang="en-US" smtClean="0"/>
              <a:t>‹#›</a:t>
            </a:fld>
            <a:endParaRPr lang="en-US"/>
          </a:p>
        </p:txBody>
      </p:sp>
    </p:spTree>
    <p:extLst>
      <p:ext uri="{BB962C8B-B14F-4D97-AF65-F5344CB8AC3E}">
        <p14:creationId xmlns:p14="http://schemas.microsoft.com/office/powerpoint/2010/main" val="2880877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6E90-458A-484B-936A-DCF5338DDC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D381ED-4F4A-45E5-A925-B29626F7CE9D}"/>
              </a:ext>
            </a:extLst>
          </p:cNvPr>
          <p:cNvSpPr>
            <a:spLocks noGrp="1"/>
          </p:cNvSpPr>
          <p:nvPr>
            <p:ph type="dt" sz="half" idx="10"/>
          </p:nvPr>
        </p:nvSpPr>
        <p:spPr/>
        <p:txBody>
          <a:bodyPr/>
          <a:lstStyle/>
          <a:p>
            <a:fld id="{E8441F47-6134-4FCF-91A0-4B57C3A52A82}" type="datetimeFigureOut">
              <a:rPr lang="en-US" smtClean="0"/>
              <a:t>9/5/2019</a:t>
            </a:fld>
            <a:endParaRPr lang="en-US"/>
          </a:p>
        </p:txBody>
      </p:sp>
      <p:sp>
        <p:nvSpPr>
          <p:cNvPr id="4" name="Footer Placeholder 3">
            <a:extLst>
              <a:ext uri="{FF2B5EF4-FFF2-40B4-BE49-F238E27FC236}">
                <a16:creationId xmlns:a16="http://schemas.microsoft.com/office/drawing/2014/main" id="{823D2351-A787-44E7-938E-C7E1C772B9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EB2E59-BCB4-4B2F-9B80-C8247EDEDB18}"/>
              </a:ext>
            </a:extLst>
          </p:cNvPr>
          <p:cNvSpPr>
            <a:spLocks noGrp="1"/>
          </p:cNvSpPr>
          <p:nvPr>
            <p:ph type="sldNum" sz="quarter" idx="12"/>
          </p:nvPr>
        </p:nvSpPr>
        <p:spPr/>
        <p:txBody>
          <a:bodyPr/>
          <a:lstStyle/>
          <a:p>
            <a:fld id="{2AE1E435-D0EA-409A-9701-34F2B738DE8E}" type="slidenum">
              <a:rPr lang="en-US" smtClean="0"/>
              <a:t>‹#›</a:t>
            </a:fld>
            <a:endParaRPr lang="en-US"/>
          </a:p>
        </p:txBody>
      </p:sp>
    </p:spTree>
    <p:extLst>
      <p:ext uri="{BB962C8B-B14F-4D97-AF65-F5344CB8AC3E}">
        <p14:creationId xmlns:p14="http://schemas.microsoft.com/office/powerpoint/2010/main" val="1008619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1AAA69-F4AE-4657-A857-9D540841F641}"/>
              </a:ext>
            </a:extLst>
          </p:cNvPr>
          <p:cNvSpPr>
            <a:spLocks noGrp="1"/>
          </p:cNvSpPr>
          <p:nvPr>
            <p:ph type="dt" sz="half" idx="10"/>
          </p:nvPr>
        </p:nvSpPr>
        <p:spPr/>
        <p:txBody>
          <a:bodyPr/>
          <a:lstStyle/>
          <a:p>
            <a:fld id="{E8441F47-6134-4FCF-91A0-4B57C3A52A82}" type="datetimeFigureOut">
              <a:rPr lang="en-US" smtClean="0"/>
              <a:t>9/5/2019</a:t>
            </a:fld>
            <a:endParaRPr lang="en-US"/>
          </a:p>
        </p:txBody>
      </p:sp>
      <p:sp>
        <p:nvSpPr>
          <p:cNvPr id="3" name="Footer Placeholder 2">
            <a:extLst>
              <a:ext uri="{FF2B5EF4-FFF2-40B4-BE49-F238E27FC236}">
                <a16:creationId xmlns:a16="http://schemas.microsoft.com/office/drawing/2014/main" id="{D5871D68-4C3E-49B3-BB3A-F29383E5EA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98CFBC-B657-4BCF-AC65-BEEF4494E767}"/>
              </a:ext>
            </a:extLst>
          </p:cNvPr>
          <p:cNvSpPr>
            <a:spLocks noGrp="1"/>
          </p:cNvSpPr>
          <p:nvPr>
            <p:ph type="sldNum" sz="quarter" idx="12"/>
          </p:nvPr>
        </p:nvSpPr>
        <p:spPr/>
        <p:txBody>
          <a:bodyPr/>
          <a:lstStyle/>
          <a:p>
            <a:fld id="{2AE1E435-D0EA-409A-9701-34F2B738DE8E}" type="slidenum">
              <a:rPr lang="en-US" smtClean="0"/>
              <a:t>‹#›</a:t>
            </a:fld>
            <a:endParaRPr lang="en-US"/>
          </a:p>
        </p:txBody>
      </p:sp>
    </p:spTree>
    <p:extLst>
      <p:ext uri="{BB962C8B-B14F-4D97-AF65-F5344CB8AC3E}">
        <p14:creationId xmlns:p14="http://schemas.microsoft.com/office/powerpoint/2010/main" val="273499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0AC4-4F7F-48AB-BFEF-EBF7776AD4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E24A0-657D-4B3A-96D4-44ADDDC6AC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5632D-F5EE-441D-BBFB-1CCC4458674D}"/>
              </a:ext>
            </a:extLst>
          </p:cNvPr>
          <p:cNvSpPr>
            <a:spLocks noGrp="1"/>
          </p:cNvSpPr>
          <p:nvPr>
            <p:ph type="dt" sz="half" idx="10"/>
          </p:nvPr>
        </p:nvSpPr>
        <p:spPr/>
        <p:txBody>
          <a:bodyPr/>
          <a:lstStyle/>
          <a:p>
            <a:fld id="{8D21F41B-2198-4872-8EAC-2E52D63BB768}" type="datetimeFigureOut">
              <a:rPr lang="en-US" smtClean="0"/>
              <a:t>9/5/2019</a:t>
            </a:fld>
            <a:endParaRPr lang="en-US"/>
          </a:p>
        </p:txBody>
      </p:sp>
      <p:sp>
        <p:nvSpPr>
          <p:cNvPr id="5" name="Footer Placeholder 4">
            <a:extLst>
              <a:ext uri="{FF2B5EF4-FFF2-40B4-BE49-F238E27FC236}">
                <a16:creationId xmlns:a16="http://schemas.microsoft.com/office/drawing/2014/main" id="{A4B78527-31F0-436D-8B59-5CE3D40FA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F90CC-51B0-451A-9CC6-E4119DB1B23D}"/>
              </a:ext>
            </a:extLst>
          </p:cNvPr>
          <p:cNvSpPr>
            <a:spLocks noGrp="1"/>
          </p:cNvSpPr>
          <p:nvPr>
            <p:ph type="sldNum" sz="quarter" idx="12"/>
          </p:nvPr>
        </p:nvSpPr>
        <p:spPr/>
        <p:txBody>
          <a:bodyPr/>
          <a:lstStyle/>
          <a:p>
            <a:fld id="{01FA0A26-6009-4EF8-96CE-C26D5A4F18E5}" type="slidenum">
              <a:rPr lang="en-US" smtClean="0"/>
              <a:t>‹#›</a:t>
            </a:fld>
            <a:endParaRPr lang="en-US"/>
          </a:p>
        </p:txBody>
      </p:sp>
    </p:spTree>
    <p:extLst>
      <p:ext uri="{BB962C8B-B14F-4D97-AF65-F5344CB8AC3E}">
        <p14:creationId xmlns:p14="http://schemas.microsoft.com/office/powerpoint/2010/main" val="3333119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A9EC-44CA-404D-9D31-7DF61E0ACA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BC7D53-E92C-42AB-B53E-1D48D26043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0C650A-AB38-4991-A29F-C5A453C2D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503864-5122-4F3E-8247-A7861636EE27}"/>
              </a:ext>
            </a:extLst>
          </p:cNvPr>
          <p:cNvSpPr>
            <a:spLocks noGrp="1"/>
          </p:cNvSpPr>
          <p:nvPr>
            <p:ph type="dt" sz="half" idx="10"/>
          </p:nvPr>
        </p:nvSpPr>
        <p:spPr/>
        <p:txBody>
          <a:bodyPr/>
          <a:lstStyle/>
          <a:p>
            <a:fld id="{E8441F47-6134-4FCF-91A0-4B57C3A52A82}" type="datetimeFigureOut">
              <a:rPr lang="en-US" smtClean="0"/>
              <a:t>9/5/2019</a:t>
            </a:fld>
            <a:endParaRPr lang="en-US"/>
          </a:p>
        </p:txBody>
      </p:sp>
      <p:sp>
        <p:nvSpPr>
          <p:cNvPr id="6" name="Footer Placeholder 5">
            <a:extLst>
              <a:ext uri="{FF2B5EF4-FFF2-40B4-BE49-F238E27FC236}">
                <a16:creationId xmlns:a16="http://schemas.microsoft.com/office/drawing/2014/main" id="{D278DC84-09BB-4657-B201-C5CE2874C3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A1D1B4-A6C2-45EC-B38B-47410FB9F608}"/>
              </a:ext>
            </a:extLst>
          </p:cNvPr>
          <p:cNvSpPr>
            <a:spLocks noGrp="1"/>
          </p:cNvSpPr>
          <p:nvPr>
            <p:ph type="sldNum" sz="quarter" idx="12"/>
          </p:nvPr>
        </p:nvSpPr>
        <p:spPr/>
        <p:txBody>
          <a:bodyPr/>
          <a:lstStyle/>
          <a:p>
            <a:fld id="{2AE1E435-D0EA-409A-9701-34F2B738DE8E}" type="slidenum">
              <a:rPr lang="en-US" smtClean="0"/>
              <a:t>‹#›</a:t>
            </a:fld>
            <a:endParaRPr lang="en-US"/>
          </a:p>
        </p:txBody>
      </p:sp>
    </p:spTree>
    <p:extLst>
      <p:ext uri="{BB962C8B-B14F-4D97-AF65-F5344CB8AC3E}">
        <p14:creationId xmlns:p14="http://schemas.microsoft.com/office/powerpoint/2010/main" val="707345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5124-5D1F-46C9-B839-2D43828517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C1BDDF-F3E7-4730-819E-23D2C31F7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4263BA-0DE5-42E5-8EAC-0E686E051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FB819F-23F8-413B-8727-F6B2665558DD}"/>
              </a:ext>
            </a:extLst>
          </p:cNvPr>
          <p:cNvSpPr>
            <a:spLocks noGrp="1"/>
          </p:cNvSpPr>
          <p:nvPr>
            <p:ph type="dt" sz="half" idx="10"/>
          </p:nvPr>
        </p:nvSpPr>
        <p:spPr/>
        <p:txBody>
          <a:bodyPr/>
          <a:lstStyle/>
          <a:p>
            <a:fld id="{E8441F47-6134-4FCF-91A0-4B57C3A52A82}" type="datetimeFigureOut">
              <a:rPr lang="en-US" smtClean="0"/>
              <a:t>9/5/2019</a:t>
            </a:fld>
            <a:endParaRPr lang="en-US"/>
          </a:p>
        </p:txBody>
      </p:sp>
      <p:sp>
        <p:nvSpPr>
          <p:cNvPr id="6" name="Footer Placeholder 5">
            <a:extLst>
              <a:ext uri="{FF2B5EF4-FFF2-40B4-BE49-F238E27FC236}">
                <a16:creationId xmlns:a16="http://schemas.microsoft.com/office/drawing/2014/main" id="{E9A7CBFD-24AD-4B81-AA80-4079DF8D2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89F7B-DD52-402F-9B31-506150963F59}"/>
              </a:ext>
            </a:extLst>
          </p:cNvPr>
          <p:cNvSpPr>
            <a:spLocks noGrp="1"/>
          </p:cNvSpPr>
          <p:nvPr>
            <p:ph type="sldNum" sz="quarter" idx="12"/>
          </p:nvPr>
        </p:nvSpPr>
        <p:spPr/>
        <p:txBody>
          <a:bodyPr/>
          <a:lstStyle/>
          <a:p>
            <a:fld id="{2AE1E435-D0EA-409A-9701-34F2B738DE8E}" type="slidenum">
              <a:rPr lang="en-US" smtClean="0"/>
              <a:t>‹#›</a:t>
            </a:fld>
            <a:endParaRPr lang="en-US"/>
          </a:p>
        </p:txBody>
      </p:sp>
    </p:spTree>
    <p:extLst>
      <p:ext uri="{BB962C8B-B14F-4D97-AF65-F5344CB8AC3E}">
        <p14:creationId xmlns:p14="http://schemas.microsoft.com/office/powerpoint/2010/main" val="2905072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9F12-B4C8-48C0-A370-B82E7AD842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E72949-543B-4CE6-BE1F-73C986C0EF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8653A-F238-45DE-86A5-D491973B383F}"/>
              </a:ext>
            </a:extLst>
          </p:cNvPr>
          <p:cNvSpPr>
            <a:spLocks noGrp="1"/>
          </p:cNvSpPr>
          <p:nvPr>
            <p:ph type="dt" sz="half" idx="10"/>
          </p:nvPr>
        </p:nvSpPr>
        <p:spPr/>
        <p:txBody>
          <a:bodyPr/>
          <a:lstStyle/>
          <a:p>
            <a:fld id="{E8441F47-6134-4FCF-91A0-4B57C3A52A82}" type="datetimeFigureOut">
              <a:rPr lang="en-US" smtClean="0"/>
              <a:t>9/5/2019</a:t>
            </a:fld>
            <a:endParaRPr lang="en-US"/>
          </a:p>
        </p:txBody>
      </p:sp>
      <p:sp>
        <p:nvSpPr>
          <p:cNvPr id="5" name="Footer Placeholder 4">
            <a:extLst>
              <a:ext uri="{FF2B5EF4-FFF2-40B4-BE49-F238E27FC236}">
                <a16:creationId xmlns:a16="http://schemas.microsoft.com/office/drawing/2014/main" id="{25B5A39B-67A7-4664-A500-87C1CE66C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97AD5-066B-4704-A2A1-802DF9CE61A7}"/>
              </a:ext>
            </a:extLst>
          </p:cNvPr>
          <p:cNvSpPr>
            <a:spLocks noGrp="1"/>
          </p:cNvSpPr>
          <p:nvPr>
            <p:ph type="sldNum" sz="quarter" idx="12"/>
          </p:nvPr>
        </p:nvSpPr>
        <p:spPr/>
        <p:txBody>
          <a:bodyPr/>
          <a:lstStyle/>
          <a:p>
            <a:fld id="{2AE1E435-D0EA-409A-9701-34F2B738DE8E}" type="slidenum">
              <a:rPr lang="en-US" smtClean="0"/>
              <a:t>‹#›</a:t>
            </a:fld>
            <a:endParaRPr lang="en-US"/>
          </a:p>
        </p:txBody>
      </p:sp>
    </p:spTree>
    <p:extLst>
      <p:ext uri="{BB962C8B-B14F-4D97-AF65-F5344CB8AC3E}">
        <p14:creationId xmlns:p14="http://schemas.microsoft.com/office/powerpoint/2010/main" val="2988354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5FFC5-DB14-4182-8972-41365AAF75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DDD564-52EE-4F53-890A-76A9DFF598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B52DE6-A642-4925-AEB5-C6B1E85A29BF}"/>
              </a:ext>
            </a:extLst>
          </p:cNvPr>
          <p:cNvSpPr>
            <a:spLocks noGrp="1"/>
          </p:cNvSpPr>
          <p:nvPr>
            <p:ph type="dt" sz="half" idx="10"/>
          </p:nvPr>
        </p:nvSpPr>
        <p:spPr/>
        <p:txBody>
          <a:bodyPr/>
          <a:lstStyle/>
          <a:p>
            <a:fld id="{E8441F47-6134-4FCF-91A0-4B57C3A52A82}" type="datetimeFigureOut">
              <a:rPr lang="en-US" smtClean="0"/>
              <a:t>9/5/2019</a:t>
            </a:fld>
            <a:endParaRPr lang="en-US"/>
          </a:p>
        </p:txBody>
      </p:sp>
      <p:sp>
        <p:nvSpPr>
          <p:cNvPr id="5" name="Footer Placeholder 4">
            <a:extLst>
              <a:ext uri="{FF2B5EF4-FFF2-40B4-BE49-F238E27FC236}">
                <a16:creationId xmlns:a16="http://schemas.microsoft.com/office/drawing/2014/main" id="{82941113-B3AF-4CB8-9518-D381AF834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ED6E3-F360-4B88-A4EC-F7A6EC32C61B}"/>
              </a:ext>
            </a:extLst>
          </p:cNvPr>
          <p:cNvSpPr>
            <a:spLocks noGrp="1"/>
          </p:cNvSpPr>
          <p:nvPr>
            <p:ph type="sldNum" sz="quarter" idx="12"/>
          </p:nvPr>
        </p:nvSpPr>
        <p:spPr/>
        <p:txBody>
          <a:bodyPr/>
          <a:lstStyle/>
          <a:p>
            <a:fld id="{2AE1E435-D0EA-409A-9701-34F2B738DE8E}" type="slidenum">
              <a:rPr lang="en-US" smtClean="0"/>
              <a:t>‹#›</a:t>
            </a:fld>
            <a:endParaRPr lang="en-US"/>
          </a:p>
        </p:txBody>
      </p:sp>
    </p:spTree>
    <p:extLst>
      <p:ext uri="{BB962C8B-B14F-4D97-AF65-F5344CB8AC3E}">
        <p14:creationId xmlns:p14="http://schemas.microsoft.com/office/powerpoint/2010/main" val="3083078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26" name="Group 25"/>
          <p:cNvGrpSpPr/>
          <p:nvPr userDrawn="1"/>
        </p:nvGrpSpPr>
        <p:grpSpPr>
          <a:xfrm>
            <a:off x="6031346" y="5429892"/>
            <a:ext cx="5591048" cy="940126"/>
            <a:chOff x="6031346" y="5429892"/>
            <a:chExt cx="5591048" cy="940126"/>
          </a:xfrm>
        </p:grpSpPr>
        <p:sp>
          <p:nvSpPr>
            <p:cNvPr id="14" name="TextBox 13" descr="2017 Leadership Conference logo"/>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1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Rectangle 1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554736" y="479729"/>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p:cNvSpPr>
            <a:spLocks noGrp="1"/>
          </p:cNvSpPr>
          <p:nvPr>
            <p:ph type="ctrTitle"/>
          </p:nvPr>
        </p:nvSpPr>
        <p:spPr>
          <a:xfrm>
            <a:off x="558810" y="480047"/>
            <a:ext cx="11073687" cy="2899602"/>
          </a:xfrm>
          <a:noFill/>
          <a:ln>
            <a:noFill/>
          </a:ln>
        </p:spPr>
        <p:txBody>
          <a:bodyPr anchor="b"/>
          <a:lstStyle>
            <a:lvl1pPr algn="l">
              <a:defRPr sz="6000" b="1" baseline="0">
                <a:solidFill>
                  <a:schemeClr val="bg1"/>
                </a:solidFill>
              </a:defRPr>
            </a:lvl1pPr>
          </a:lstStyle>
          <a:p>
            <a:endParaRPr lang="en-US" dirty="0"/>
          </a:p>
        </p:txBody>
      </p:sp>
      <p:sp>
        <p:nvSpPr>
          <p:cNvPr id="33"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36"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7"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61"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1131521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grpSp>
        <p:nvGrpSpPr>
          <p:cNvPr id="22" name="Group 21"/>
          <p:cNvGrpSpPr/>
          <p:nvPr userDrawn="1"/>
        </p:nvGrpSpPr>
        <p:grpSpPr>
          <a:xfrm>
            <a:off x="528095" y="6115052"/>
            <a:ext cx="11540774" cy="697840"/>
            <a:chOff x="589925" y="6082045"/>
            <a:chExt cx="11478753" cy="729741"/>
          </a:xfrm>
        </p:grpSpPr>
        <p:sp>
          <p:nvSpPr>
            <p:cNvPr id="8" name="TextBox 7" descr="2017 Leadership conference logo with two decorate rainbow bars to left of the logo"/>
            <p:cNvSpPr txBox="1"/>
            <p:nvPr userDrawn="1"/>
          </p:nvSpPr>
          <p:spPr>
            <a:xfrm>
              <a:off x="6127910" y="6384520"/>
              <a:ext cx="5250891" cy="418401"/>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0" name="Picture 9"/>
            <p:cNvPicPr>
              <a:picLocks noChangeAspect="1"/>
            </p:cNvPicPr>
            <p:nvPr userDrawn="1"/>
          </p:nvPicPr>
          <p:blipFill>
            <a:blip r:embed="rId3"/>
            <a:stretch>
              <a:fillRect/>
            </a:stretch>
          </p:blipFill>
          <p:spPr>
            <a:xfrm flipV="1">
              <a:off x="595043" y="6516903"/>
              <a:ext cx="5638811" cy="40099"/>
            </a:xfrm>
            <a:prstGeom prst="rect">
              <a:avLst/>
            </a:prstGeom>
          </p:spPr>
        </p:pic>
        <p:pic>
          <p:nvPicPr>
            <p:cNvPr id="11" name="Picture 10"/>
            <p:cNvPicPr>
              <a:picLocks noChangeAspect="1"/>
            </p:cNvPicPr>
            <p:nvPr userDrawn="1"/>
          </p:nvPicPr>
          <p:blipFill>
            <a:blip r:embed="rId3"/>
            <a:stretch>
              <a:fillRect/>
            </a:stretch>
          </p:blipFill>
          <p:spPr>
            <a:xfrm flipV="1">
              <a:off x="589925" y="6637239"/>
              <a:ext cx="5638811" cy="40095"/>
            </a:xfrm>
            <a:prstGeom prst="rect">
              <a:avLst/>
            </a:prstGeom>
          </p:spPr>
        </p:pic>
      </p:grpSp>
      <p:sp>
        <p:nvSpPr>
          <p:cNvPr id="3" name="Content Placeholder 2"/>
          <p:cNvSpPr>
            <a:spLocks noGrp="1"/>
          </p:cNvSpPr>
          <p:nvPr>
            <p:ph idx="1"/>
          </p:nvPr>
        </p:nvSpPr>
        <p:spPr>
          <a:xfrm>
            <a:off x="838200" y="1690688"/>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925963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4" name="Rectangle 43"/>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sp>
        <p:nvSpPr>
          <p:cNvPr id="3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Rectangle 3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554736" y="470104"/>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itle 1"/>
          <p:cNvSpPr>
            <a:spLocks noGrp="1"/>
          </p:cNvSpPr>
          <p:nvPr>
            <p:ph type="ctrTitle"/>
          </p:nvPr>
        </p:nvSpPr>
        <p:spPr>
          <a:xfrm>
            <a:off x="562939" y="479728"/>
            <a:ext cx="11073687" cy="2899602"/>
          </a:xfrm>
          <a:noFill/>
        </p:spPr>
        <p:txBody>
          <a:bodyPr anchor="b"/>
          <a:lstStyle>
            <a:lvl1pPr algn="l">
              <a:defRPr sz="6000" b="1" baseline="0">
                <a:solidFill>
                  <a:schemeClr val="bg1"/>
                </a:solidFill>
              </a:defRPr>
            </a:lvl1pPr>
          </a:lstStyle>
          <a:p>
            <a:endParaRPr lang="en-US" dirty="0"/>
          </a:p>
        </p:txBody>
      </p:sp>
      <p:sp>
        <p:nvSpPr>
          <p:cNvPr id="40"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41"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2"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3"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a:extLst>
              <a:ext uri="{FF2B5EF4-FFF2-40B4-BE49-F238E27FC236}">
                <a16:creationId xmlns:a16="http://schemas.microsoft.com/office/drawing/2014/main" id="{42FF2428-C8CC-48C8-8F13-D712C03BFCB1}"/>
              </a:ext>
            </a:extLst>
          </p:cNvPr>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1BB83B6-39CA-4352-A9CC-4258E7F835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spTree>
    <p:extLst>
      <p:ext uri="{BB962C8B-B14F-4D97-AF65-F5344CB8AC3E}">
        <p14:creationId xmlns:p14="http://schemas.microsoft.com/office/powerpoint/2010/main" val="3654963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17D87E26-A4AC-48B2-822F-945591A26D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1940426-5993-4BDC-A247-B84D21CD31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2A6B1B56-9A75-4170-ADAC-203023128E42}"/>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EEE4DEFF-D3ED-4D79-A579-27EE89356900}"/>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822073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solidFill>
            <a:schemeClr val="accent5"/>
          </a:solidFill>
        </p:spPr>
        <p:txBody>
          <a:bodyPr/>
          <a:lstStyle>
            <a:lvl1pPr>
              <a:defRPr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p:cNvSpPr>
            <a:spLocks noGrp="1"/>
          </p:cNvSpPr>
          <p:nvPr>
            <p:ph type="sldNum" sz="quarter" idx="10"/>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8" name="TextBox 17" descr="2017 Leadership conference logo with two decorate rainbow bars to left of the logo">
            <a:extLst>
              <a:ext uri="{FF2B5EF4-FFF2-40B4-BE49-F238E27FC236}">
                <a16:creationId xmlns:a16="http://schemas.microsoft.com/office/drawing/2014/main" id="{E7DCB8B3-877B-4F37-8C98-DF58A08CB21C}"/>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3D8C2911-732D-4130-BC60-8AC587956B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20" name="Picture 19">
            <a:extLst>
              <a:ext uri="{FF2B5EF4-FFF2-40B4-BE49-F238E27FC236}">
                <a16:creationId xmlns:a16="http://schemas.microsoft.com/office/drawing/2014/main" id="{EA82E416-2B40-46AF-8102-7944037E659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21" name="Picture 20">
            <a:extLst>
              <a:ext uri="{FF2B5EF4-FFF2-40B4-BE49-F238E27FC236}">
                <a16:creationId xmlns:a16="http://schemas.microsoft.com/office/drawing/2014/main" id="{FB2F23A5-5665-44F6-9BD2-AB73FF78A09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1382011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1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2" name="TextBox 11" descr="2017 Leadership conference logo with two decorate rainbow bars to left of the logo">
            <a:extLst>
              <a:ext uri="{FF2B5EF4-FFF2-40B4-BE49-F238E27FC236}">
                <a16:creationId xmlns:a16="http://schemas.microsoft.com/office/drawing/2014/main" id="{6B9ACFD8-DC67-4DB1-9A58-97D97C068A6D}"/>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172CCC1-C65B-4F16-A7D9-1D3678A222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4" name="Picture 13">
            <a:extLst>
              <a:ext uri="{FF2B5EF4-FFF2-40B4-BE49-F238E27FC236}">
                <a16:creationId xmlns:a16="http://schemas.microsoft.com/office/drawing/2014/main" id="{2686F78E-6D02-437C-9227-737F546D8438}"/>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5" name="Picture 14">
            <a:extLst>
              <a:ext uri="{FF2B5EF4-FFF2-40B4-BE49-F238E27FC236}">
                <a16:creationId xmlns:a16="http://schemas.microsoft.com/office/drawing/2014/main" id="{798783F4-E6E0-47E5-8B7D-65178EF5CE4A}"/>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401460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5F5F-1ACB-408B-BEF1-20323C5790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EFF5F0-D500-44F4-A3DD-A58913D6AE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27AAC5-7F25-43F9-A244-AD73D9674F64}"/>
              </a:ext>
            </a:extLst>
          </p:cNvPr>
          <p:cNvSpPr>
            <a:spLocks noGrp="1"/>
          </p:cNvSpPr>
          <p:nvPr>
            <p:ph type="dt" sz="half" idx="10"/>
          </p:nvPr>
        </p:nvSpPr>
        <p:spPr/>
        <p:txBody>
          <a:bodyPr/>
          <a:lstStyle/>
          <a:p>
            <a:fld id="{8D21F41B-2198-4872-8EAC-2E52D63BB768}" type="datetimeFigureOut">
              <a:rPr lang="en-US" smtClean="0"/>
              <a:t>9/5/2019</a:t>
            </a:fld>
            <a:endParaRPr lang="en-US"/>
          </a:p>
        </p:txBody>
      </p:sp>
      <p:sp>
        <p:nvSpPr>
          <p:cNvPr id="5" name="Footer Placeholder 4">
            <a:extLst>
              <a:ext uri="{FF2B5EF4-FFF2-40B4-BE49-F238E27FC236}">
                <a16:creationId xmlns:a16="http://schemas.microsoft.com/office/drawing/2014/main" id="{E784298B-70FA-4674-A231-B6DD810D0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D3F02-1C4D-48C3-985F-525E430399F2}"/>
              </a:ext>
            </a:extLst>
          </p:cNvPr>
          <p:cNvSpPr>
            <a:spLocks noGrp="1"/>
          </p:cNvSpPr>
          <p:nvPr>
            <p:ph type="sldNum" sz="quarter" idx="12"/>
          </p:nvPr>
        </p:nvSpPr>
        <p:spPr/>
        <p:txBody>
          <a:bodyPr/>
          <a:lstStyle/>
          <a:p>
            <a:fld id="{01FA0A26-6009-4EF8-96CE-C26D5A4F18E5}" type="slidenum">
              <a:rPr lang="en-US" smtClean="0"/>
              <a:t>‹#›</a:t>
            </a:fld>
            <a:endParaRPr lang="en-US"/>
          </a:p>
        </p:txBody>
      </p:sp>
    </p:spTree>
    <p:extLst>
      <p:ext uri="{BB962C8B-B14F-4D97-AF65-F5344CB8AC3E}">
        <p14:creationId xmlns:p14="http://schemas.microsoft.com/office/powerpoint/2010/main" val="614583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2" name="Title 1"/>
          <p:cNvSpPr>
            <a:spLocks noGrp="1"/>
          </p:cNvSpPr>
          <p:nvPr>
            <p:ph type="title"/>
          </p:nvPr>
        </p:nvSpPr>
        <p:spPr>
          <a:xfrm>
            <a:off x="838200" y="365125"/>
            <a:ext cx="10515600" cy="1033369"/>
          </a:xfrm>
        </p:spPr>
        <p:txBody>
          <a:bodyPr/>
          <a:lstStyle/>
          <a:p>
            <a:r>
              <a:rPr lang="en-US"/>
              <a:t>Click to edit Master title style</a:t>
            </a:r>
          </a:p>
        </p:txBody>
      </p:sp>
      <p:sp>
        <p:nvSpPr>
          <p:cNvPr id="11" name="TextBox 10" descr="2017 Leadership conference logo with two decorate rainbow bars to left of the logo">
            <a:extLst>
              <a:ext uri="{FF2B5EF4-FFF2-40B4-BE49-F238E27FC236}">
                <a16:creationId xmlns:a16="http://schemas.microsoft.com/office/drawing/2014/main" id="{9329E551-1B17-43B5-ACA0-512F60887F37}"/>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5A45DDE-AA77-4710-ABD7-5554314FCB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3" name="Picture 12">
            <a:extLst>
              <a:ext uri="{FF2B5EF4-FFF2-40B4-BE49-F238E27FC236}">
                <a16:creationId xmlns:a16="http://schemas.microsoft.com/office/drawing/2014/main" id="{A1D5850C-C563-4ADC-A5D5-E804EFB19CA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4" name="Picture 13">
            <a:extLst>
              <a:ext uri="{FF2B5EF4-FFF2-40B4-BE49-F238E27FC236}">
                <a16:creationId xmlns:a16="http://schemas.microsoft.com/office/drawing/2014/main" id="{96D9931C-E613-443A-8A40-FD20563F11A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1643435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2848E537-3208-4828-A299-3E7B287DC158}"/>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9671DC6-7EF5-41A7-BF43-D67D921AE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FAC144EB-C364-4A15-A218-97E2F3DE9E77}"/>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FE6A74D8-9399-409D-A640-825047073CB5}"/>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843077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4" name="TextBox 13" descr="2017 Leadership conference logo with two decorate rainbow bars to left of the logo">
            <a:extLst>
              <a:ext uri="{FF2B5EF4-FFF2-40B4-BE49-F238E27FC236}">
                <a16:creationId xmlns:a16="http://schemas.microsoft.com/office/drawing/2014/main" id="{61CF0C18-B911-4E51-B7BE-13DE5B640D3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C3B694B-690F-44BD-9E68-450294879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6" name="Picture 15">
            <a:extLst>
              <a:ext uri="{FF2B5EF4-FFF2-40B4-BE49-F238E27FC236}">
                <a16:creationId xmlns:a16="http://schemas.microsoft.com/office/drawing/2014/main" id="{B19C86BB-F718-4477-8314-08C5F15EBE86}"/>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7" name="Picture 16">
            <a:extLst>
              <a:ext uri="{FF2B5EF4-FFF2-40B4-BE49-F238E27FC236}">
                <a16:creationId xmlns:a16="http://schemas.microsoft.com/office/drawing/2014/main" id="{9DBA1270-23CE-4257-9C30-64E31AD7BCC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201301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9426763E-ACF2-4BC8-B885-E5E05F59DF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EFE2B50-7D7B-48B4-A19D-EA03E39D3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50474B2D-8853-431E-BB1B-493B704CB6F9}"/>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2F9536F9-EC52-49B6-AE3A-8381D99DAEA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689264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solidFill>
            <a:schemeClr val="accent5"/>
          </a:solidFill>
        </p:spPr>
        <p:txBody>
          <a:bodyPr vert="eaVert"/>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2659A0B3-D479-4832-A984-294F79F882F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07F0FC1-C94E-4BEE-BA06-01FE1947DD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B2579EC5-351C-419A-9AB3-F5C9A4AA0DBD}"/>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D08A6658-840A-4425-82B9-6023F4752B31}"/>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736630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9BE2A-BEF1-4849-9AB2-6731AD101FF0}" type="datetimeFigureOut">
              <a:rPr lang="en-US" smtClean="0"/>
              <a:pPr/>
              <a:t>9/5/2019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4E695E-6D26-4606-A460-A44A11D56087}" type="slidenum">
              <a:rPr lang="en-US" smtClean="0"/>
              <a:pPr/>
              <a:t>‹#›</a:t>
            </a:fld>
            <a:endParaRPr lang="en-US" dirty="0"/>
          </a:p>
        </p:txBody>
      </p:sp>
    </p:spTree>
    <p:extLst>
      <p:ext uri="{BB962C8B-B14F-4D97-AF65-F5344CB8AC3E}">
        <p14:creationId xmlns:p14="http://schemas.microsoft.com/office/powerpoint/2010/main" val="159854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C81A-CFE5-4359-B31D-AF6CC1941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5E50D-4F3C-4E0E-BBD4-C1764D31DC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50A20C-A862-4EE6-8EFC-1047604A7E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31E43E-5C6B-49B2-908A-CFE1AFDE69E9}"/>
              </a:ext>
            </a:extLst>
          </p:cNvPr>
          <p:cNvSpPr>
            <a:spLocks noGrp="1"/>
          </p:cNvSpPr>
          <p:nvPr>
            <p:ph type="dt" sz="half" idx="10"/>
          </p:nvPr>
        </p:nvSpPr>
        <p:spPr/>
        <p:txBody>
          <a:bodyPr/>
          <a:lstStyle/>
          <a:p>
            <a:fld id="{8D21F41B-2198-4872-8EAC-2E52D63BB768}" type="datetimeFigureOut">
              <a:rPr lang="en-US" smtClean="0"/>
              <a:t>9/5/2019</a:t>
            </a:fld>
            <a:endParaRPr lang="en-US"/>
          </a:p>
        </p:txBody>
      </p:sp>
      <p:sp>
        <p:nvSpPr>
          <p:cNvPr id="6" name="Footer Placeholder 5">
            <a:extLst>
              <a:ext uri="{FF2B5EF4-FFF2-40B4-BE49-F238E27FC236}">
                <a16:creationId xmlns:a16="http://schemas.microsoft.com/office/drawing/2014/main" id="{EC4DAB2C-A5B4-46D9-9AAE-D60EA70F05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D6768-3894-47D6-B875-A8BFE544AF9E}"/>
              </a:ext>
            </a:extLst>
          </p:cNvPr>
          <p:cNvSpPr>
            <a:spLocks noGrp="1"/>
          </p:cNvSpPr>
          <p:nvPr>
            <p:ph type="sldNum" sz="quarter" idx="12"/>
          </p:nvPr>
        </p:nvSpPr>
        <p:spPr/>
        <p:txBody>
          <a:bodyPr/>
          <a:lstStyle/>
          <a:p>
            <a:fld id="{01FA0A26-6009-4EF8-96CE-C26D5A4F18E5}" type="slidenum">
              <a:rPr lang="en-US" smtClean="0"/>
              <a:t>‹#›</a:t>
            </a:fld>
            <a:endParaRPr lang="en-US"/>
          </a:p>
        </p:txBody>
      </p:sp>
    </p:spTree>
    <p:extLst>
      <p:ext uri="{BB962C8B-B14F-4D97-AF65-F5344CB8AC3E}">
        <p14:creationId xmlns:p14="http://schemas.microsoft.com/office/powerpoint/2010/main" val="402032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5849-CC33-4EEF-A491-89DD1FF88E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548345-607E-4596-A0AF-8AF474DBF5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BBB914-AC44-4FE9-A0EA-B231678918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AE888-71A0-4499-94B5-C91B7D294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8E2167-1ED5-4AEC-B772-9F91DA965F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45FCC8-4F5D-4149-B812-B3EA39BD770F}"/>
              </a:ext>
            </a:extLst>
          </p:cNvPr>
          <p:cNvSpPr>
            <a:spLocks noGrp="1"/>
          </p:cNvSpPr>
          <p:nvPr>
            <p:ph type="dt" sz="half" idx="10"/>
          </p:nvPr>
        </p:nvSpPr>
        <p:spPr/>
        <p:txBody>
          <a:bodyPr/>
          <a:lstStyle/>
          <a:p>
            <a:fld id="{8D21F41B-2198-4872-8EAC-2E52D63BB768}" type="datetimeFigureOut">
              <a:rPr lang="en-US" smtClean="0"/>
              <a:t>9/5/2019</a:t>
            </a:fld>
            <a:endParaRPr lang="en-US"/>
          </a:p>
        </p:txBody>
      </p:sp>
      <p:sp>
        <p:nvSpPr>
          <p:cNvPr id="8" name="Footer Placeholder 7">
            <a:extLst>
              <a:ext uri="{FF2B5EF4-FFF2-40B4-BE49-F238E27FC236}">
                <a16:creationId xmlns:a16="http://schemas.microsoft.com/office/drawing/2014/main" id="{4721C619-F55A-42CB-9A54-9C48F47675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761CA1-7DDB-4CD0-814A-23566210AF69}"/>
              </a:ext>
            </a:extLst>
          </p:cNvPr>
          <p:cNvSpPr>
            <a:spLocks noGrp="1"/>
          </p:cNvSpPr>
          <p:nvPr>
            <p:ph type="sldNum" sz="quarter" idx="12"/>
          </p:nvPr>
        </p:nvSpPr>
        <p:spPr/>
        <p:txBody>
          <a:bodyPr/>
          <a:lstStyle/>
          <a:p>
            <a:fld id="{01FA0A26-6009-4EF8-96CE-C26D5A4F18E5}" type="slidenum">
              <a:rPr lang="en-US" smtClean="0"/>
              <a:t>‹#›</a:t>
            </a:fld>
            <a:endParaRPr lang="en-US"/>
          </a:p>
        </p:txBody>
      </p:sp>
    </p:spTree>
    <p:extLst>
      <p:ext uri="{BB962C8B-B14F-4D97-AF65-F5344CB8AC3E}">
        <p14:creationId xmlns:p14="http://schemas.microsoft.com/office/powerpoint/2010/main" val="300600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A76A-93E8-48AA-A167-D935444B9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A386A0-91FF-41D7-97AA-ACBBA03F0553}"/>
              </a:ext>
            </a:extLst>
          </p:cNvPr>
          <p:cNvSpPr>
            <a:spLocks noGrp="1"/>
          </p:cNvSpPr>
          <p:nvPr>
            <p:ph type="dt" sz="half" idx="10"/>
          </p:nvPr>
        </p:nvSpPr>
        <p:spPr/>
        <p:txBody>
          <a:bodyPr/>
          <a:lstStyle/>
          <a:p>
            <a:fld id="{8D21F41B-2198-4872-8EAC-2E52D63BB768}" type="datetimeFigureOut">
              <a:rPr lang="en-US" smtClean="0"/>
              <a:t>9/5/2019</a:t>
            </a:fld>
            <a:endParaRPr lang="en-US"/>
          </a:p>
        </p:txBody>
      </p:sp>
      <p:sp>
        <p:nvSpPr>
          <p:cNvPr id="4" name="Footer Placeholder 3">
            <a:extLst>
              <a:ext uri="{FF2B5EF4-FFF2-40B4-BE49-F238E27FC236}">
                <a16:creationId xmlns:a16="http://schemas.microsoft.com/office/drawing/2014/main" id="{7973E7A2-C8FC-460A-AB03-B4C6EB2A8C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8E1E7C-DA40-4A95-A803-5BFD4E5BE18C}"/>
              </a:ext>
            </a:extLst>
          </p:cNvPr>
          <p:cNvSpPr>
            <a:spLocks noGrp="1"/>
          </p:cNvSpPr>
          <p:nvPr>
            <p:ph type="sldNum" sz="quarter" idx="12"/>
          </p:nvPr>
        </p:nvSpPr>
        <p:spPr/>
        <p:txBody>
          <a:bodyPr/>
          <a:lstStyle/>
          <a:p>
            <a:fld id="{01FA0A26-6009-4EF8-96CE-C26D5A4F18E5}" type="slidenum">
              <a:rPr lang="en-US" smtClean="0"/>
              <a:t>‹#›</a:t>
            </a:fld>
            <a:endParaRPr lang="en-US"/>
          </a:p>
        </p:txBody>
      </p:sp>
    </p:spTree>
    <p:extLst>
      <p:ext uri="{BB962C8B-B14F-4D97-AF65-F5344CB8AC3E}">
        <p14:creationId xmlns:p14="http://schemas.microsoft.com/office/powerpoint/2010/main" val="290331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F6B784-21EC-4F7E-B324-7A6660EED98C}"/>
              </a:ext>
            </a:extLst>
          </p:cNvPr>
          <p:cNvSpPr>
            <a:spLocks noGrp="1"/>
          </p:cNvSpPr>
          <p:nvPr>
            <p:ph type="dt" sz="half" idx="10"/>
          </p:nvPr>
        </p:nvSpPr>
        <p:spPr/>
        <p:txBody>
          <a:bodyPr/>
          <a:lstStyle/>
          <a:p>
            <a:fld id="{8D21F41B-2198-4872-8EAC-2E52D63BB768}" type="datetimeFigureOut">
              <a:rPr lang="en-US" smtClean="0"/>
              <a:t>9/5/2019</a:t>
            </a:fld>
            <a:endParaRPr lang="en-US"/>
          </a:p>
        </p:txBody>
      </p:sp>
      <p:sp>
        <p:nvSpPr>
          <p:cNvPr id="3" name="Footer Placeholder 2">
            <a:extLst>
              <a:ext uri="{FF2B5EF4-FFF2-40B4-BE49-F238E27FC236}">
                <a16:creationId xmlns:a16="http://schemas.microsoft.com/office/drawing/2014/main" id="{E0C876B3-C643-4569-9918-EB596FBDEA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3B493D-7478-4AD9-B699-88639FBB4893}"/>
              </a:ext>
            </a:extLst>
          </p:cNvPr>
          <p:cNvSpPr>
            <a:spLocks noGrp="1"/>
          </p:cNvSpPr>
          <p:nvPr>
            <p:ph type="sldNum" sz="quarter" idx="12"/>
          </p:nvPr>
        </p:nvSpPr>
        <p:spPr/>
        <p:txBody>
          <a:bodyPr/>
          <a:lstStyle/>
          <a:p>
            <a:fld id="{01FA0A26-6009-4EF8-96CE-C26D5A4F18E5}" type="slidenum">
              <a:rPr lang="en-US" smtClean="0"/>
              <a:t>‹#›</a:t>
            </a:fld>
            <a:endParaRPr lang="en-US"/>
          </a:p>
        </p:txBody>
      </p:sp>
    </p:spTree>
    <p:extLst>
      <p:ext uri="{BB962C8B-B14F-4D97-AF65-F5344CB8AC3E}">
        <p14:creationId xmlns:p14="http://schemas.microsoft.com/office/powerpoint/2010/main" val="394958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B4F0-965B-4315-9E32-0AE07A0D34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722FC-75AA-46D9-AF39-96334C9EC6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9B4E3C-7DC8-4AF5-A3A9-A537CBD94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550D8F-7201-4EA4-A08E-A505616342E7}"/>
              </a:ext>
            </a:extLst>
          </p:cNvPr>
          <p:cNvSpPr>
            <a:spLocks noGrp="1"/>
          </p:cNvSpPr>
          <p:nvPr>
            <p:ph type="dt" sz="half" idx="10"/>
          </p:nvPr>
        </p:nvSpPr>
        <p:spPr/>
        <p:txBody>
          <a:bodyPr/>
          <a:lstStyle/>
          <a:p>
            <a:fld id="{8D21F41B-2198-4872-8EAC-2E52D63BB768}" type="datetimeFigureOut">
              <a:rPr lang="en-US" smtClean="0"/>
              <a:t>9/5/2019</a:t>
            </a:fld>
            <a:endParaRPr lang="en-US"/>
          </a:p>
        </p:txBody>
      </p:sp>
      <p:sp>
        <p:nvSpPr>
          <p:cNvPr id="6" name="Footer Placeholder 5">
            <a:extLst>
              <a:ext uri="{FF2B5EF4-FFF2-40B4-BE49-F238E27FC236}">
                <a16:creationId xmlns:a16="http://schemas.microsoft.com/office/drawing/2014/main" id="{916E3C04-22D6-4424-B3B7-854EE7D51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4B770-AE98-45FB-9145-9000F83ABA5D}"/>
              </a:ext>
            </a:extLst>
          </p:cNvPr>
          <p:cNvSpPr>
            <a:spLocks noGrp="1"/>
          </p:cNvSpPr>
          <p:nvPr>
            <p:ph type="sldNum" sz="quarter" idx="12"/>
          </p:nvPr>
        </p:nvSpPr>
        <p:spPr/>
        <p:txBody>
          <a:bodyPr/>
          <a:lstStyle/>
          <a:p>
            <a:fld id="{01FA0A26-6009-4EF8-96CE-C26D5A4F18E5}" type="slidenum">
              <a:rPr lang="en-US" smtClean="0"/>
              <a:t>‹#›</a:t>
            </a:fld>
            <a:endParaRPr lang="en-US"/>
          </a:p>
        </p:txBody>
      </p:sp>
    </p:spTree>
    <p:extLst>
      <p:ext uri="{BB962C8B-B14F-4D97-AF65-F5344CB8AC3E}">
        <p14:creationId xmlns:p14="http://schemas.microsoft.com/office/powerpoint/2010/main" val="166361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3BE6-F1E8-4D07-871A-191C885C82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80DB50-B024-4997-84B6-DDD23E659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6531E3-9EE4-4494-8668-61CC945A9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1C5B3-F323-4F0B-AFF5-A0DCAC0EF8E4}"/>
              </a:ext>
            </a:extLst>
          </p:cNvPr>
          <p:cNvSpPr>
            <a:spLocks noGrp="1"/>
          </p:cNvSpPr>
          <p:nvPr>
            <p:ph type="dt" sz="half" idx="10"/>
          </p:nvPr>
        </p:nvSpPr>
        <p:spPr/>
        <p:txBody>
          <a:bodyPr/>
          <a:lstStyle/>
          <a:p>
            <a:fld id="{8D21F41B-2198-4872-8EAC-2E52D63BB768}" type="datetimeFigureOut">
              <a:rPr lang="en-US" smtClean="0"/>
              <a:t>9/5/2019</a:t>
            </a:fld>
            <a:endParaRPr lang="en-US"/>
          </a:p>
        </p:txBody>
      </p:sp>
      <p:sp>
        <p:nvSpPr>
          <p:cNvPr id="6" name="Footer Placeholder 5">
            <a:extLst>
              <a:ext uri="{FF2B5EF4-FFF2-40B4-BE49-F238E27FC236}">
                <a16:creationId xmlns:a16="http://schemas.microsoft.com/office/drawing/2014/main" id="{BDB9FA9F-97EB-420C-B20C-0D195B1D9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C1F1B-6568-4ABB-91D0-CBA9A1FFAB43}"/>
              </a:ext>
            </a:extLst>
          </p:cNvPr>
          <p:cNvSpPr>
            <a:spLocks noGrp="1"/>
          </p:cNvSpPr>
          <p:nvPr>
            <p:ph type="sldNum" sz="quarter" idx="12"/>
          </p:nvPr>
        </p:nvSpPr>
        <p:spPr/>
        <p:txBody>
          <a:bodyPr/>
          <a:lstStyle/>
          <a:p>
            <a:fld id="{01FA0A26-6009-4EF8-96CE-C26D5A4F18E5}" type="slidenum">
              <a:rPr lang="en-US" smtClean="0"/>
              <a:t>‹#›</a:t>
            </a:fld>
            <a:endParaRPr lang="en-US"/>
          </a:p>
        </p:txBody>
      </p:sp>
    </p:spTree>
    <p:extLst>
      <p:ext uri="{BB962C8B-B14F-4D97-AF65-F5344CB8AC3E}">
        <p14:creationId xmlns:p14="http://schemas.microsoft.com/office/powerpoint/2010/main" val="379294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E11C7-3424-4690-87EC-7B2ED33CE3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B7988C-E063-46B5-979E-2AB1799EA1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F0520-2AA1-4237-ABFD-C8365FB66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1F41B-2198-4872-8EAC-2E52D63BB768}" type="datetimeFigureOut">
              <a:rPr lang="en-US" smtClean="0"/>
              <a:t>9/5/2019</a:t>
            </a:fld>
            <a:endParaRPr lang="en-US"/>
          </a:p>
        </p:txBody>
      </p:sp>
      <p:sp>
        <p:nvSpPr>
          <p:cNvPr id="5" name="Footer Placeholder 4">
            <a:extLst>
              <a:ext uri="{FF2B5EF4-FFF2-40B4-BE49-F238E27FC236}">
                <a16:creationId xmlns:a16="http://schemas.microsoft.com/office/drawing/2014/main" id="{C5500CA6-D86F-46B7-B660-A3B48F730B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DA7A8-3E42-45F1-82DB-6260E12A49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A0A26-6009-4EF8-96CE-C26D5A4F18E5}" type="slidenum">
              <a:rPr lang="en-US" smtClean="0"/>
              <a:t>‹#›</a:t>
            </a:fld>
            <a:endParaRPr lang="en-US"/>
          </a:p>
        </p:txBody>
      </p:sp>
    </p:spTree>
    <p:extLst>
      <p:ext uri="{BB962C8B-B14F-4D97-AF65-F5344CB8AC3E}">
        <p14:creationId xmlns:p14="http://schemas.microsoft.com/office/powerpoint/2010/main" val="278309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242D8-6DC2-4F82-8FB6-C2C654C151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5A58A8-D8EA-4FE1-9192-3A6D4F7DF3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7D2F7-1EAF-4949-A901-872E5CCF22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41F47-6134-4FCF-91A0-4B57C3A52A82}" type="datetimeFigureOut">
              <a:rPr lang="en-US" smtClean="0"/>
              <a:t>9/5/2019</a:t>
            </a:fld>
            <a:endParaRPr lang="en-US"/>
          </a:p>
        </p:txBody>
      </p:sp>
      <p:sp>
        <p:nvSpPr>
          <p:cNvPr id="5" name="Footer Placeholder 4">
            <a:extLst>
              <a:ext uri="{FF2B5EF4-FFF2-40B4-BE49-F238E27FC236}">
                <a16:creationId xmlns:a16="http://schemas.microsoft.com/office/drawing/2014/main" id="{DBB558CD-CE71-403E-B336-EF16376CF8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4E120C-8BFB-4985-9B5A-1B1463586F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1E435-D0EA-409A-9701-34F2B738DE8E}" type="slidenum">
              <a:rPr lang="en-US" smtClean="0"/>
              <a:t>‹#›</a:t>
            </a:fld>
            <a:endParaRPr lang="en-US"/>
          </a:p>
        </p:txBody>
      </p:sp>
    </p:spTree>
    <p:extLst>
      <p:ext uri="{BB962C8B-B14F-4D97-AF65-F5344CB8AC3E}">
        <p14:creationId xmlns:p14="http://schemas.microsoft.com/office/powerpoint/2010/main" val="1080846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DE2AD-8BCC-498C-8533-7B33C9798AFD}" type="datetime1">
              <a:rPr lang="en-US" smtClean="0"/>
              <a:t>9/5/2019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53B17-1229-47A4-BBB2-A02D5F84107F}" type="slidenum">
              <a:rPr lang="en-US" smtClean="0"/>
              <a:t>‹#›</a:t>
            </a:fld>
            <a:endParaRPr lang="en-US" dirty="0"/>
          </a:p>
        </p:txBody>
      </p:sp>
      <p:sp>
        <p:nvSpPr>
          <p:cNvPr id="17" name="Rectangle 16"/>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36993"/>
            <a:ext cx="12192000" cy="34198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userDrawn="1"/>
        </p:nvSpPr>
        <p:spPr>
          <a:xfrm>
            <a:off x="554736" y="3382860"/>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7" name="Group 6" descr="2017 Leadership Conference Logo "/>
          <p:cNvGrpSpPr/>
          <p:nvPr userDrawn="1"/>
        </p:nvGrpSpPr>
        <p:grpSpPr>
          <a:xfrm>
            <a:off x="6815468" y="5429892"/>
            <a:ext cx="4806926" cy="940126"/>
            <a:chOff x="6815468" y="5429892"/>
            <a:chExt cx="4806926" cy="940126"/>
          </a:xfrm>
        </p:grpSpPr>
        <p:sp>
          <p:nvSpPr>
            <p:cNvPr id="21" name="TextBox 20"/>
            <p:cNvSpPr txBox="1"/>
            <p:nvPr userDrawn="1"/>
          </p:nvSpPr>
          <p:spPr>
            <a:xfrm>
              <a:off x="6815468" y="5677927"/>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22" name="Picture 2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24" name="Rectangle 23"/>
          <p:cNvSpPr/>
          <p:nvPr userDrawn="1"/>
        </p:nvSpPr>
        <p:spPr>
          <a:xfrm>
            <a:off x="554736" y="460481"/>
            <a:ext cx="11082528" cy="2898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btitle 2"/>
          <p:cNvSpPr txBox="1">
            <a:spLocks/>
          </p:cNvSpPr>
          <p:nvPr userDrawn="1"/>
        </p:nvSpPr>
        <p:spPr>
          <a:xfrm>
            <a:off x="554099" y="3418681"/>
            <a:ext cx="4494639" cy="5003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
        <p:nvSpPr>
          <p:cNvPr id="27" name="Title 1"/>
          <p:cNvSpPr txBox="1">
            <a:spLocks/>
          </p:cNvSpPr>
          <p:nvPr userDrawn="1"/>
        </p:nvSpPr>
        <p:spPr>
          <a:xfrm>
            <a:off x="554099" y="972462"/>
            <a:ext cx="9144000" cy="2387600"/>
          </a:xfrm>
          <a:prstGeom prst="rect">
            <a:avLst/>
          </a:prstGeom>
        </p:spPr>
        <p:txBody>
          <a:bodyPr anchor="b"/>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dirty="0"/>
              <a:t>Click to edit Master title style</a:t>
            </a:r>
          </a:p>
        </p:txBody>
      </p:sp>
      <p:sp>
        <p:nvSpPr>
          <p:cNvPr id="28" name="Slide Number Placeholder 5"/>
          <p:cNvSpPr txBox="1">
            <a:spLocks/>
          </p:cNvSpPr>
          <p:nvPr userDrawn="1"/>
        </p:nvSpPr>
        <p:spPr>
          <a:xfrm>
            <a:off x="108578" y="64544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33923970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hyperlink" Target="https://www2.ed.gov/policy/elsec/guid/stateletters/inde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2.ed.gov/admins/lead/account/nclbfinalassess/index.html" TargetMode="External"/><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osepideasthatwork.org/node/156"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osepideasthatwork.org/node/156" TargetMode="External"/><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9.xml"/><Relationship Id="rId4" Type="http://schemas.openxmlformats.org/officeDocument/2006/relationships/image" Target="../media/image11.gif"/></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s://osepideasthatwork.org/"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hyperlink" Target="https://sites.ed.gov/ide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hyperlink" Target="mailto:Tosha.Edwards@ed.gov" TargetMode="Externa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hyperlink" Target="mailto:OSEPdeterminations@ed.gov" TargetMode="Externa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1.xml"/><Relationship Id="rId7" Type="http://schemas.openxmlformats.org/officeDocument/2006/relationships/hyperlink" Target="mailto:meredith.miller@ed.gov" TargetMode="Externa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4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1136F57B-FF7D-4325-BC21-C4BD06B25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696" y="750321"/>
            <a:ext cx="3086458" cy="2955290"/>
          </a:xfrm>
          <a:prstGeom prst="rect">
            <a:avLst/>
          </a:prstGeom>
        </p:spPr>
      </p:pic>
      <p:sp>
        <p:nvSpPr>
          <p:cNvPr id="6" name="TextBox 5">
            <a:extLst>
              <a:ext uri="{FF2B5EF4-FFF2-40B4-BE49-F238E27FC236}">
                <a16:creationId xmlns:a16="http://schemas.microsoft.com/office/drawing/2014/main" id="{B046EA9C-F297-467B-9C16-E2A8045A33B6}"/>
              </a:ext>
            </a:extLst>
          </p:cNvPr>
          <p:cNvSpPr txBox="1"/>
          <p:nvPr/>
        </p:nvSpPr>
        <p:spPr>
          <a:xfrm>
            <a:off x="477013" y="3797150"/>
            <a:ext cx="10887674" cy="1754326"/>
          </a:xfrm>
          <a:prstGeom prst="rect">
            <a:avLst/>
          </a:prstGeom>
          <a:noFill/>
        </p:spPr>
        <p:txBody>
          <a:bodyPr wrap="square" rtlCol="0">
            <a:spAutoFit/>
          </a:bodyPr>
          <a:lstStyle/>
          <a:p>
            <a:pPr algn="ctr"/>
            <a:r>
              <a:rPr lang="en-US" sz="5400" b="1" dirty="0">
                <a:latin typeface="Tw Cen MT" panose="020B0602020104020603" pitchFamily="34" charset="0"/>
              </a:rPr>
              <a:t>Updates from the Office of Elementary and Secondary Education</a:t>
            </a:r>
          </a:p>
        </p:txBody>
      </p:sp>
      <p:sp>
        <p:nvSpPr>
          <p:cNvPr id="7" name="TextBox 6">
            <a:extLst>
              <a:ext uri="{FF2B5EF4-FFF2-40B4-BE49-F238E27FC236}">
                <a16:creationId xmlns:a16="http://schemas.microsoft.com/office/drawing/2014/main" id="{273CB18F-DF54-4C05-9AA4-F6600C48C90F}"/>
              </a:ext>
            </a:extLst>
          </p:cNvPr>
          <p:cNvSpPr txBox="1"/>
          <p:nvPr/>
        </p:nvSpPr>
        <p:spPr>
          <a:xfrm>
            <a:off x="4866766" y="5638880"/>
            <a:ext cx="2156318" cy="523220"/>
          </a:xfrm>
          <a:prstGeom prst="rect">
            <a:avLst/>
          </a:prstGeom>
          <a:noFill/>
        </p:spPr>
        <p:txBody>
          <a:bodyPr wrap="square" rtlCol="0">
            <a:spAutoFit/>
          </a:bodyPr>
          <a:lstStyle/>
          <a:p>
            <a:pPr algn="ctr"/>
            <a:r>
              <a:rPr lang="en-US" sz="2800" b="1" i="1" dirty="0">
                <a:latin typeface="Tw Cen MT" panose="020B0602020104020603" pitchFamily="34" charset="0"/>
              </a:rPr>
              <a:t>July 23, 2019</a:t>
            </a:r>
          </a:p>
        </p:txBody>
      </p:sp>
      <p:sp>
        <p:nvSpPr>
          <p:cNvPr id="2" name="Title 1" hidden="1">
            <a:extLst>
              <a:ext uri="{FF2B5EF4-FFF2-40B4-BE49-F238E27FC236}">
                <a16:creationId xmlns:a16="http://schemas.microsoft.com/office/drawing/2014/main" id="{B70AD8CB-3E63-445B-B9B8-4C39C2ADBEB0}"/>
              </a:ext>
            </a:extLst>
          </p:cNvPr>
          <p:cNvSpPr>
            <a:spLocks noGrp="1"/>
          </p:cNvSpPr>
          <p:nvPr>
            <p:ph type="title" idx="4294967295"/>
          </p:nvPr>
        </p:nvSpPr>
        <p:spPr/>
        <p:txBody>
          <a:bodyPr/>
          <a:lstStyle/>
          <a:p>
            <a:r>
              <a:rPr lang="en-US" dirty="0"/>
              <a:t>Slide 1</a:t>
            </a:r>
          </a:p>
        </p:txBody>
      </p:sp>
    </p:spTree>
    <p:extLst>
      <p:ext uri="{BB962C8B-B14F-4D97-AF65-F5344CB8AC3E}">
        <p14:creationId xmlns:p14="http://schemas.microsoft.com/office/powerpoint/2010/main" val="426574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1D294DCA-3E9A-442E-98E1-15718BA96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8284" y="5942255"/>
            <a:ext cx="706014" cy="706014"/>
          </a:xfrm>
          <a:prstGeom prst="rect">
            <a:avLst/>
          </a:prstGeom>
        </p:spPr>
      </p:pic>
      <p:sp>
        <p:nvSpPr>
          <p:cNvPr id="3" name="Title 2">
            <a:extLst>
              <a:ext uri="{FF2B5EF4-FFF2-40B4-BE49-F238E27FC236}">
                <a16:creationId xmlns:a16="http://schemas.microsoft.com/office/drawing/2014/main" id="{7BD037CB-E9FE-49C8-B6D4-8A09A171C1BB}"/>
              </a:ext>
            </a:extLst>
          </p:cNvPr>
          <p:cNvSpPr>
            <a:spLocks noGrp="1"/>
          </p:cNvSpPr>
          <p:nvPr>
            <p:ph type="title"/>
          </p:nvPr>
        </p:nvSpPr>
        <p:spPr/>
        <p:txBody>
          <a:bodyPr/>
          <a:lstStyle/>
          <a:p>
            <a:r>
              <a:rPr lang="en-US" b="1" dirty="0">
                <a:solidFill>
                  <a:schemeClr val="accent6">
                    <a:lumMod val="50000"/>
                  </a:schemeClr>
                </a:solidFill>
              </a:rPr>
              <a:t>Comprehensive Center Program Purpose</a:t>
            </a:r>
          </a:p>
        </p:txBody>
      </p:sp>
      <p:sp>
        <p:nvSpPr>
          <p:cNvPr id="4" name="Content Placeholder 3">
            <a:extLst>
              <a:ext uri="{FF2B5EF4-FFF2-40B4-BE49-F238E27FC236}">
                <a16:creationId xmlns:a16="http://schemas.microsoft.com/office/drawing/2014/main" id="{AAAEBFD4-4ED8-4CF4-85E5-15EC39F7B96B}"/>
              </a:ext>
            </a:extLst>
          </p:cNvPr>
          <p:cNvSpPr>
            <a:spLocks noGrp="1"/>
          </p:cNvSpPr>
          <p:nvPr>
            <p:ph idx="1"/>
          </p:nvPr>
        </p:nvSpPr>
        <p:spPr/>
        <p:txBody>
          <a:bodyPr>
            <a:normAutofit/>
          </a:bodyPr>
          <a:lstStyle/>
          <a:p>
            <a:r>
              <a:rPr lang="en-US" dirty="0"/>
              <a:t>The Comprehensive Centers program supports the establishment of not less than 20 Comprehensive Centers to provide capacity-building services to State educational agencies (SEAs), regional educational agencies (REAs), local educational agencies (LEAs), and schools that improve educational outcomes for all students, close achievement gaps, and improve the quality of instruction. </a:t>
            </a:r>
          </a:p>
          <a:p>
            <a:endParaRPr lang="en-US" dirty="0"/>
          </a:p>
          <a:p>
            <a:r>
              <a:rPr lang="en-US" dirty="0"/>
              <a:t>Authority: Section 203 of the Educational Technical Assistance Act of 2002 (ETAA) (20 U.S.C. 9601 et seq.). </a:t>
            </a:r>
          </a:p>
          <a:p>
            <a:endParaRPr lang="en-US" dirty="0"/>
          </a:p>
          <a:p>
            <a:endParaRPr lang="en-US" dirty="0"/>
          </a:p>
        </p:txBody>
      </p:sp>
    </p:spTree>
    <p:extLst>
      <p:ext uri="{BB962C8B-B14F-4D97-AF65-F5344CB8AC3E}">
        <p14:creationId xmlns:p14="http://schemas.microsoft.com/office/powerpoint/2010/main" val="4110294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1D294DCA-3E9A-442E-98E1-15718BA96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8284" y="5942255"/>
            <a:ext cx="706014" cy="706014"/>
          </a:xfrm>
          <a:prstGeom prst="rect">
            <a:avLst/>
          </a:prstGeom>
        </p:spPr>
      </p:pic>
      <p:sp>
        <p:nvSpPr>
          <p:cNvPr id="3" name="Title 2">
            <a:extLst>
              <a:ext uri="{FF2B5EF4-FFF2-40B4-BE49-F238E27FC236}">
                <a16:creationId xmlns:a16="http://schemas.microsoft.com/office/drawing/2014/main" id="{7BD037CB-E9FE-49C8-B6D4-8A09A171C1BB}"/>
              </a:ext>
            </a:extLst>
          </p:cNvPr>
          <p:cNvSpPr>
            <a:spLocks noGrp="1"/>
          </p:cNvSpPr>
          <p:nvPr>
            <p:ph type="title"/>
          </p:nvPr>
        </p:nvSpPr>
        <p:spPr>
          <a:xfrm>
            <a:off x="705394" y="111351"/>
            <a:ext cx="10648406" cy="1325563"/>
          </a:xfrm>
        </p:spPr>
        <p:txBody>
          <a:bodyPr/>
          <a:lstStyle/>
          <a:p>
            <a:r>
              <a:rPr lang="en-US" b="1" dirty="0">
                <a:solidFill>
                  <a:schemeClr val="accent6">
                    <a:lumMod val="50000"/>
                  </a:schemeClr>
                </a:solidFill>
                <a:cs typeface="Calibri" panose="020F0502020204030204" pitchFamily="34" charset="0"/>
              </a:rPr>
              <a:t>FY19 Comp Center Competition Overview </a:t>
            </a:r>
          </a:p>
        </p:txBody>
      </p:sp>
      <p:sp>
        <p:nvSpPr>
          <p:cNvPr id="4" name="Content Placeholder 3">
            <a:extLst>
              <a:ext uri="{FF2B5EF4-FFF2-40B4-BE49-F238E27FC236}">
                <a16:creationId xmlns:a16="http://schemas.microsoft.com/office/drawing/2014/main" id="{AAAEBFD4-4ED8-4CF4-85E5-15EC39F7B96B}"/>
              </a:ext>
            </a:extLst>
          </p:cNvPr>
          <p:cNvSpPr>
            <a:spLocks noGrp="1"/>
          </p:cNvSpPr>
          <p:nvPr>
            <p:ph idx="1"/>
          </p:nvPr>
        </p:nvSpPr>
        <p:spPr>
          <a:xfrm>
            <a:off x="838200" y="1243013"/>
            <a:ext cx="10515600" cy="5157787"/>
          </a:xfrm>
        </p:spPr>
        <p:txBody>
          <a:bodyPr>
            <a:normAutofit fontScale="92500" lnSpcReduction="10000"/>
          </a:bodyPr>
          <a:lstStyle/>
          <a:p>
            <a:pPr>
              <a:spcBef>
                <a:spcPts val="1200"/>
              </a:spcBef>
            </a:pPr>
            <a:r>
              <a:rPr lang="en-US" b="1" dirty="0">
                <a:latin typeface="Calibri" panose="020F0502020204030204" pitchFamily="34" charset="0"/>
                <a:cs typeface="Calibri" panose="020F0502020204030204" pitchFamily="34" charset="0"/>
              </a:rPr>
              <a:t>Number of Awards:</a:t>
            </a:r>
            <a:r>
              <a:rPr lang="en-US" dirty="0">
                <a:latin typeface="Calibri" panose="020F0502020204030204" pitchFamily="34" charset="0"/>
                <a:cs typeface="Calibri" panose="020F0502020204030204" pitchFamily="34" charset="0"/>
              </a:rPr>
              <a:t> 20</a:t>
            </a:r>
          </a:p>
          <a:p>
            <a:pPr lvl="1">
              <a:spcBef>
                <a:spcPts val="1200"/>
              </a:spcBef>
            </a:pPr>
            <a:r>
              <a:rPr lang="en-US" dirty="0">
                <a:latin typeface="Calibri" panose="020F0502020204030204" pitchFamily="34" charset="0"/>
                <a:cs typeface="Calibri" panose="020F0502020204030204" pitchFamily="34" charset="0"/>
              </a:rPr>
              <a:t>One National Center and 19 regional centers</a:t>
            </a:r>
          </a:p>
          <a:p>
            <a:pPr>
              <a:spcBef>
                <a:spcPts val="1200"/>
              </a:spcBef>
            </a:pPr>
            <a:r>
              <a:rPr lang="en-US" b="1" dirty="0">
                <a:latin typeface="Calibri" panose="020F0502020204030204" pitchFamily="34" charset="0"/>
                <a:cs typeface="Calibri" panose="020F0502020204030204" pitchFamily="34" charset="0"/>
              </a:rPr>
              <a:t>Estimated Available Funds for FY19:</a:t>
            </a:r>
            <a:r>
              <a:rPr lang="en-US" dirty="0">
                <a:latin typeface="Calibri" panose="020F0502020204030204" pitchFamily="34" charset="0"/>
                <a:cs typeface="Calibri" panose="020F0502020204030204" pitchFamily="34" charset="0"/>
              </a:rPr>
              <a:t> $52 million; $1,000,000-$6,000,000</a:t>
            </a:r>
          </a:p>
          <a:p>
            <a:pPr>
              <a:spcBef>
                <a:spcPts val="1200"/>
              </a:spcBef>
            </a:pPr>
            <a:r>
              <a:rPr lang="en-US" b="1" dirty="0">
                <a:latin typeface="Calibri" panose="020F0502020204030204" pitchFamily="34" charset="0"/>
                <a:cs typeface="Calibri" panose="020F0502020204030204" pitchFamily="34" charset="0"/>
              </a:rPr>
              <a:t>General Areas of Assistance: </a:t>
            </a:r>
          </a:p>
          <a:p>
            <a:pPr lvl="1">
              <a:buFont typeface="Wingdings" panose="05000000000000000000" pitchFamily="2" charset="2"/>
              <a:buChar char="Ø"/>
            </a:pPr>
            <a:r>
              <a:rPr lang="en-US" sz="2800" dirty="0">
                <a:latin typeface="Calibri" panose="020F0502020204030204" pitchFamily="34" charset="0"/>
                <a:cs typeface="Calibri" panose="020F0502020204030204" pitchFamily="34" charset="0"/>
              </a:rPr>
              <a:t>ESEA Consolidated State Plan implementation </a:t>
            </a:r>
          </a:p>
          <a:p>
            <a:pPr lvl="1">
              <a:buFont typeface="Wingdings" panose="05000000000000000000" pitchFamily="2" charset="2"/>
              <a:buChar char="Ø"/>
            </a:pPr>
            <a:endParaRPr lang="en-US" sz="900" dirty="0">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US" sz="2800" dirty="0">
                <a:latin typeface="Calibri" panose="020F0502020204030204" pitchFamily="34" charset="0"/>
                <a:cs typeface="Calibri" panose="020F0502020204030204" pitchFamily="34" charset="0"/>
              </a:rPr>
              <a:t>Evidence-based programs, practices, and interventions addressing unique educational obstacles faced by rural populations</a:t>
            </a:r>
          </a:p>
          <a:p>
            <a:pPr lvl="1">
              <a:buFont typeface="Wingdings" panose="05000000000000000000" pitchFamily="2" charset="2"/>
              <a:buChar char="Ø"/>
            </a:pPr>
            <a:endParaRPr lang="en-US" sz="1000" dirty="0">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US" sz="2800" dirty="0">
                <a:latin typeface="Calibri" panose="020F0502020204030204" pitchFamily="34" charset="0"/>
                <a:cs typeface="Calibri" panose="020F0502020204030204" pitchFamily="34" charset="0"/>
              </a:rPr>
              <a:t>Corrective actions or results from audit findings and monitoring that are programmatic in nature</a:t>
            </a:r>
          </a:p>
          <a:p>
            <a:pPr lvl="1">
              <a:buFont typeface="Wingdings" panose="05000000000000000000" pitchFamily="2" charset="2"/>
              <a:buChar char="Ø"/>
            </a:pPr>
            <a:endParaRPr lang="en-US" sz="1000" dirty="0">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US" sz="2800" dirty="0">
                <a:latin typeface="Calibri" panose="020F0502020204030204" pitchFamily="34" charset="0"/>
                <a:cs typeface="Calibri" panose="020F0502020204030204" pitchFamily="34" charset="0"/>
              </a:rPr>
              <a:t>Best practices and trends identification </a:t>
            </a:r>
          </a:p>
          <a:p>
            <a:r>
              <a:rPr lang="en-US" b="1" dirty="0">
                <a:latin typeface="Calibri" panose="020F0502020204030204" pitchFamily="34" charset="0"/>
                <a:cs typeface="Calibri" panose="020F0502020204030204" pitchFamily="34" charset="0"/>
              </a:rPr>
              <a:t>Clientele: </a:t>
            </a:r>
            <a:r>
              <a:rPr lang="en-US" dirty="0">
                <a:latin typeface="Calibri" panose="020F0502020204030204" pitchFamily="34" charset="0"/>
                <a:cs typeface="Calibri" panose="020F0502020204030204" pitchFamily="34" charset="0"/>
              </a:rPr>
              <a:t>SEA, LEA, REA, or school staff as designated by the SEA</a:t>
            </a:r>
          </a:p>
          <a:p>
            <a:endParaRPr lang="en-US" dirty="0"/>
          </a:p>
          <a:p>
            <a:endParaRPr lang="en-US" dirty="0"/>
          </a:p>
        </p:txBody>
      </p:sp>
    </p:spTree>
    <p:extLst>
      <p:ext uri="{BB962C8B-B14F-4D97-AF65-F5344CB8AC3E}">
        <p14:creationId xmlns:p14="http://schemas.microsoft.com/office/powerpoint/2010/main" val="89631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1D294DCA-3E9A-442E-98E1-15718BA96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8284" y="5942255"/>
            <a:ext cx="706014" cy="706014"/>
          </a:xfrm>
          <a:prstGeom prst="rect">
            <a:avLst/>
          </a:prstGeom>
        </p:spPr>
      </p:pic>
      <p:sp>
        <p:nvSpPr>
          <p:cNvPr id="3" name="Title 2">
            <a:extLst>
              <a:ext uri="{FF2B5EF4-FFF2-40B4-BE49-F238E27FC236}">
                <a16:creationId xmlns:a16="http://schemas.microsoft.com/office/drawing/2014/main" id="{38D172CF-4A8B-4B87-977C-AB711495FD34}"/>
              </a:ext>
            </a:extLst>
          </p:cNvPr>
          <p:cNvSpPr>
            <a:spLocks noGrp="1"/>
          </p:cNvSpPr>
          <p:nvPr>
            <p:ph type="title"/>
          </p:nvPr>
        </p:nvSpPr>
        <p:spPr>
          <a:xfrm>
            <a:off x="838200" y="146231"/>
            <a:ext cx="10515600" cy="1325563"/>
          </a:xfrm>
        </p:spPr>
        <p:txBody>
          <a:bodyPr/>
          <a:lstStyle/>
          <a:p>
            <a:r>
              <a:rPr lang="en-US" b="1" dirty="0">
                <a:solidFill>
                  <a:schemeClr val="accent6">
                    <a:lumMod val="50000"/>
                  </a:schemeClr>
                </a:solidFill>
              </a:rPr>
              <a:t>1% Cap Waiver Update </a:t>
            </a:r>
          </a:p>
        </p:txBody>
      </p:sp>
      <p:sp>
        <p:nvSpPr>
          <p:cNvPr id="4" name="Content Placeholder 3">
            <a:extLst>
              <a:ext uri="{FF2B5EF4-FFF2-40B4-BE49-F238E27FC236}">
                <a16:creationId xmlns:a16="http://schemas.microsoft.com/office/drawing/2014/main" id="{AAAEBFD4-4ED8-4CF4-85E5-15EC39F7B96B}"/>
              </a:ext>
            </a:extLst>
          </p:cNvPr>
          <p:cNvSpPr>
            <a:spLocks noGrp="1"/>
          </p:cNvSpPr>
          <p:nvPr>
            <p:ph idx="1"/>
          </p:nvPr>
        </p:nvSpPr>
        <p:spPr>
          <a:xfrm>
            <a:off x="838200" y="1674049"/>
            <a:ext cx="10515600" cy="4383851"/>
          </a:xfrm>
        </p:spPr>
        <p:txBody>
          <a:bodyPr>
            <a:normAutofit/>
          </a:bodyPr>
          <a:lstStyle/>
          <a:p>
            <a:r>
              <a:rPr lang="en-US" dirty="0"/>
              <a:t>For SY 2017-18 school year, ED approved 23 state waivers in R/LA and Math and 16 state waivers in Science</a:t>
            </a:r>
          </a:p>
          <a:p>
            <a:pPr lvl="1"/>
            <a:r>
              <a:rPr lang="en-US" dirty="0"/>
              <a:t>More than half of the states saw a decrease in their participation rate in the AA-AAAS</a:t>
            </a:r>
          </a:p>
          <a:p>
            <a:pPr lvl="1"/>
            <a:endParaRPr lang="en-US" dirty="0"/>
          </a:p>
          <a:p>
            <a:r>
              <a:rPr lang="en-US" dirty="0"/>
              <a:t>14 States without waivers received letters about exceeding the 1% threshold on their alternate assessments in the 2017-18 school year. (</a:t>
            </a:r>
            <a:r>
              <a:rPr lang="en-US" dirty="0">
                <a:hlinkClick r:id="rId4"/>
              </a:rPr>
              <a:t>https://www2.ed.gov/policy/elsec/guid/stateletters/index.html</a:t>
            </a:r>
            <a:r>
              <a:rPr lang="en-US" dirty="0"/>
              <a:t>)</a:t>
            </a:r>
          </a:p>
          <a:p>
            <a:pPr lvl="1"/>
            <a:r>
              <a:rPr lang="en-US" dirty="0"/>
              <a:t>The 1% participation rates are based on </a:t>
            </a:r>
            <a:r>
              <a:rPr lang="en-US" dirty="0" err="1"/>
              <a:t>EDFacts</a:t>
            </a:r>
            <a:r>
              <a:rPr lang="en-US" dirty="0"/>
              <a:t> data submitted to ED by States.</a:t>
            </a:r>
          </a:p>
        </p:txBody>
      </p:sp>
    </p:spTree>
    <p:extLst>
      <p:ext uri="{BB962C8B-B14F-4D97-AF65-F5344CB8AC3E}">
        <p14:creationId xmlns:p14="http://schemas.microsoft.com/office/powerpoint/2010/main" val="4081108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1D294DCA-3E9A-442E-98E1-15718BA96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8284" y="5942255"/>
            <a:ext cx="706014" cy="706014"/>
          </a:xfrm>
          <a:prstGeom prst="rect">
            <a:avLst/>
          </a:prstGeom>
        </p:spPr>
      </p:pic>
      <p:sp>
        <p:nvSpPr>
          <p:cNvPr id="6" name="Title 5">
            <a:extLst>
              <a:ext uri="{FF2B5EF4-FFF2-40B4-BE49-F238E27FC236}">
                <a16:creationId xmlns:a16="http://schemas.microsoft.com/office/drawing/2014/main" id="{2F8EEC93-E0BA-4C3A-A71A-59F6C41BBD25}"/>
              </a:ext>
            </a:extLst>
          </p:cNvPr>
          <p:cNvSpPr>
            <a:spLocks noGrp="1"/>
          </p:cNvSpPr>
          <p:nvPr>
            <p:ph type="title"/>
          </p:nvPr>
        </p:nvSpPr>
        <p:spPr>
          <a:xfrm>
            <a:off x="838200" y="286748"/>
            <a:ext cx="10515600" cy="1325563"/>
          </a:xfrm>
        </p:spPr>
        <p:txBody>
          <a:bodyPr/>
          <a:lstStyle/>
          <a:p>
            <a:r>
              <a:rPr lang="en-US" b="1" dirty="0">
                <a:solidFill>
                  <a:schemeClr val="accent6">
                    <a:lumMod val="50000"/>
                  </a:schemeClr>
                </a:solidFill>
              </a:rPr>
              <a:t>1% Cap Waiver for SY 2018-19</a:t>
            </a:r>
          </a:p>
        </p:txBody>
      </p:sp>
      <p:sp>
        <p:nvSpPr>
          <p:cNvPr id="4" name="Content Placeholder 3">
            <a:extLst>
              <a:ext uri="{FF2B5EF4-FFF2-40B4-BE49-F238E27FC236}">
                <a16:creationId xmlns:a16="http://schemas.microsoft.com/office/drawing/2014/main" id="{AAAEBFD4-4ED8-4CF4-85E5-15EC39F7B96B}"/>
              </a:ext>
            </a:extLst>
          </p:cNvPr>
          <p:cNvSpPr>
            <a:spLocks noGrp="1"/>
          </p:cNvSpPr>
          <p:nvPr>
            <p:ph idx="1"/>
          </p:nvPr>
        </p:nvSpPr>
        <p:spPr/>
        <p:txBody>
          <a:bodyPr>
            <a:normAutofit/>
          </a:bodyPr>
          <a:lstStyle/>
          <a:p>
            <a:r>
              <a:rPr lang="en-US" sz="3200" dirty="0"/>
              <a:t>19 States requested waivers for SY 2018-19</a:t>
            </a:r>
          </a:p>
          <a:p>
            <a:pPr lvl="1"/>
            <a:r>
              <a:rPr lang="en-US" sz="2800" dirty="0"/>
              <a:t>3 of those states were new waiver requests</a:t>
            </a:r>
          </a:p>
          <a:p>
            <a:pPr lvl="1"/>
            <a:endParaRPr lang="en-US" dirty="0"/>
          </a:p>
          <a:p>
            <a:r>
              <a:rPr lang="en-US" sz="3200" dirty="0"/>
              <a:t>States that saw the largest decrease in AA-AAAS participation used at least one of these following approaches:</a:t>
            </a:r>
          </a:p>
          <a:p>
            <a:pPr lvl="1"/>
            <a:r>
              <a:rPr lang="en-US" sz="2800" dirty="0"/>
              <a:t>Identify the target</a:t>
            </a:r>
          </a:p>
          <a:p>
            <a:pPr lvl="1"/>
            <a:r>
              <a:rPr lang="en-US" sz="2800" dirty="0"/>
              <a:t>Identify the root cause</a:t>
            </a:r>
          </a:p>
          <a:p>
            <a:pPr lvl="1"/>
            <a:r>
              <a:rPr lang="en-US" sz="2800" dirty="0"/>
              <a:t>Address the root cause</a:t>
            </a:r>
          </a:p>
          <a:p>
            <a:pPr lvl="1"/>
            <a:endParaRPr lang="en-US" dirty="0"/>
          </a:p>
          <a:p>
            <a:endParaRPr lang="en-US" dirty="0"/>
          </a:p>
        </p:txBody>
      </p:sp>
    </p:spTree>
    <p:extLst>
      <p:ext uri="{BB962C8B-B14F-4D97-AF65-F5344CB8AC3E}">
        <p14:creationId xmlns:p14="http://schemas.microsoft.com/office/powerpoint/2010/main" val="1191936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1D294DCA-3E9A-442E-98E1-15718BA96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8284" y="5942255"/>
            <a:ext cx="706014" cy="706014"/>
          </a:xfrm>
          <a:prstGeom prst="rect">
            <a:avLst/>
          </a:prstGeom>
        </p:spPr>
      </p:pic>
      <p:sp>
        <p:nvSpPr>
          <p:cNvPr id="3" name="Title 2">
            <a:extLst>
              <a:ext uri="{FF2B5EF4-FFF2-40B4-BE49-F238E27FC236}">
                <a16:creationId xmlns:a16="http://schemas.microsoft.com/office/drawing/2014/main" id="{38D172CF-4A8B-4B87-977C-AB711495FD34}"/>
              </a:ext>
            </a:extLst>
          </p:cNvPr>
          <p:cNvSpPr>
            <a:spLocks noGrp="1"/>
          </p:cNvSpPr>
          <p:nvPr>
            <p:ph type="title"/>
          </p:nvPr>
        </p:nvSpPr>
        <p:spPr/>
        <p:txBody>
          <a:bodyPr/>
          <a:lstStyle/>
          <a:p>
            <a:r>
              <a:rPr lang="en-US" b="1" dirty="0">
                <a:solidFill>
                  <a:schemeClr val="accent6">
                    <a:lumMod val="50000"/>
                  </a:schemeClr>
                </a:solidFill>
              </a:rPr>
              <a:t>Assessment Peer Review Update </a:t>
            </a:r>
          </a:p>
        </p:txBody>
      </p:sp>
      <p:sp>
        <p:nvSpPr>
          <p:cNvPr id="4" name="Content Placeholder 3">
            <a:extLst>
              <a:ext uri="{FF2B5EF4-FFF2-40B4-BE49-F238E27FC236}">
                <a16:creationId xmlns:a16="http://schemas.microsoft.com/office/drawing/2014/main" id="{AAAEBFD4-4ED8-4CF4-85E5-15EC39F7B96B}"/>
              </a:ext>
            </a:extLst>
          </p:cNvPr>
          <p:cNvSpPr>
            <a:spLocks noGrp="1"/>
          </p:cNvSpPr>
          <p:nvPr>
            <p:ph idx="1"/>
          </p:nvPr>
        </p:nvSpPr>
        <p:spPr>
          <a:xfrm>
            <a:off x="838200" y="1640803"/>
            <a:ext cx="10515600" cy="4351338"/>
          </a:xfrm>
        </p:spPr>
        <p:txBody>
          <a:bodyPr>
            <a:normAutofit lnSpcReduction="10000"/>
          </a:bodyPr>
          <a:lstStyle/>
          <a:p>
            <a:pPr marL="547688" indent="-273050">
              <a:buFont typeface="Wingdings" pitchFamily="2" charset="2"/>
              <a:buChar char="§"/>
              <a:defRPr/>
            </a:pPr>
            <a:r>
              <a:rPr lang="en-US" altLang="en-US" b="1" dirty="0"/>
              <a:t>2016</a:t>
            </a:r>
            <a:r>
              <a:rPr lang="en-US" altLang="en-US" dirty="0"/>
              <a:t>: 38 States  </a:t>
            </a:r>
            <a:r>
              <a:rPr lang="en-US" altLang="en-US" b="1" dirty="0"/>
              <a:t>2017</a:t>
            </a:r>
            <a:r>
              <a:rPr lang="en-US" altLang="en-US" dirty="0"/>
              <a:t>: 11 States  </a:t>
            </a:r>
            <a:r>
              <a:rPr lang="en-US" altLang="en-US" b="1" dirty="0"/>
              <a:t>2018</a:t>
            </a:r>
            <a:r>
              <a:rPr lang="en-US" altLang="en-US" dirty="0"/>
              <a:t>:  42 States</a:t>
            </a:r>
          </a:p>
          <a:p>
            <a:pPr marL="547688" indent="-273050">
              <a:buFont typeface="Wingdings" pitchFamily="2" charset="2"/>
              <a:buChar char="§"/>
              <a:defRPr/>
            </a:pPr>
            <a:r>
              <a:rPr lang="en-US" altLang="en-US" b="1" dirty="0"/>
              <a:t>2019: </a:t>
            </a:r>
            <a:r>
              <a:rPr lang="en-US" altLang="en-US" dirty="0"/>
              <a:t>48 State ELP assessments (April-June); 3 State academic assessments (February); plan for 9 State academic assessments (August)</a:t>
            </a:r>
            <a:endParaRPr lang="en-US" altLang="en-US" b="1" dirty="0"/>
          </a:p>
          <a:p>
            <a:pPr marL="547688" indent="-273050">
              <a:buFont typeface="Wingdings" pitchFamily="2" charset="2"/>
              <a:buChar char="§"/>
              <a:defRPr/>
            </a:pPr>
            <a:r>
              <a:rPr lang="en-US" altLang="en-US" dirty="0"/>
              <a:t>Four possible outcome categories</a:t>
            </a:r>
          </a:p>
          <a:p>
            <a:pPr marL="1147763" lvl="1" indent="-342900">
              <a:buFont typeface="Wingdings" panose="05000000000000000000" pitchFamily="2" charset="2"/>
              <a:buChar char="§"/>
              <a:defRPr/>
            </a:pPr>
            <a:r>
              <a:rPr lang="en-US" altLang="en-US" dirty="0"/>
              <a:t>Met Requirements, Substantially Meets Requirements, Partially Meets Requirements, or Does Not Meet Requirements</a:t>
            </a:r>
          </a:p>
          <a:p>
            <a:pPr marL="548323" indent="-292100">
              <a:defRPr/>
            </a:pPr>
            <a:r>
              <a:rPr lang="en-US" altLang="en-US" dirty="0"/>
              <a:t>All outcomes posted at </a:t>
            </a:r>
            <a:r>
              <a:rPr lang="en-US" altLang="en-US" sz="1800" dirty="0">
                <a:hlinkClick r:id="rId3"/>
              </a:rPr>
              <a:t>https://www2.ed.gov/admins/lead/account/nclbfinalassess/index.html</a:t>
            </a:r>
            <a:r>
              <a:rPr lang="en-US" altLang="en-US" sz="1800" dirty="0"/>
              <a:t>  </a:t>
            </a:r>
          </a:p>
          <a:p>
            <a:pPr marL="548323" indent="-292100">
              <a:defRPr/>
            </a:pPr>
            <a:r>
              <a:rPr lang="en-US" altLang="en-US" dirty="0"/>
              <a:t>Large number of States (25-30) participating in reviews in winter 2020</a:t>
            </a:r>
          </a:p>
          <a:p>
            <a:endParaRPr lang="en-US" dirty="0"/>
          </a:p>
        </p:txBody>
      </p:sp>
    </p:spTree>
    <p:extLst>
      <p:ext uri="{BB962C8B-B14F-4D97-AF65-F5344CB8AC3E}">
        <p14:creationId xmlns:p14="http://schemas.microsoft.com/office/powerpoint/2010/main" val="425830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1D294DCA-3E9A-442E-98E1-15718BA96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8284" y="5942255"/>
            <a:ext cx="706014" cy="706014"/>
          </a:xfrm>
          <a:prstGeom prst="rect">
            <a:avLst/>
          </a:prstGeom>
        </p:spPr>
      </p:pic>
      <p:sp>
        <p:nvSpPr>
          <p:cNvPr id="3" name="Title 2">
            <a:extLst>
              <a:ext uri="{FF2B5EF4-FFF2-40B4-BE49-F238E27FC236}">
                <a16:creationId xmlns:a16="http://schemas.microsoft.com/office/drawing/2014/main" id="{38D172CF-4A8B-4B87-977C-AB711495FD34}"/>
              </a:ext>
            </a:extLst>
          </p:cNvPr>
          <p:cNvSpPr>
            <a:spLocks noGrp="1"/>
          </p:cNvSpPr>
          <p:nvPr>
            <p:ph type="title"/>
          </p:nvPr>
        </p:nvSpPr>
        <p:spPr/>
        <p:txBody>
          <a:bodyPr/>
          <a:lstStyle/>
          <a:p>
            <a:r>
              <a:rPr lang="en-US" b="1" dirty="0">
                <a:solidFill>
                  <a:schemeClr val="accent6">
                    <a:lumMod val="50000"/>
                  </a:schemeClr>
                </a:solidFill>
              </a:rPr>
              <a:t>Assessment Peer Review Status Update- Alternate ELP (AELP) Review </a:t>
            </a:r>
          </a:p>
        </p:txBody>
      </p:sp>
      <p:sp>
        <p:nvSpPr>
          <p:cNvPr id="4" name="Content Placeholder 3">
            <a:extLst>
              <a:ext uri="{FF2B5EF4-FFF2-40B4-BE49-F238E27FC236}">
                <a16:creationId xmlns:a16="http://schemas.microsoft.com/office/drawing/2014/main" id="{AAAEBFD4-4ED8-4CF4-85E5-15EC39F7B96B}"/>
              </a:ext>
            </a:extLst>
          </p:cNvPr>
          <p:cNvSpPr>
            <a:spLocks noGrp="1"/>
          </p:cNvSpPr>
          <p:nvPr>
            <p:ph idx="1"/>
          </p:nvPr>
        </p:nvSpPr>
        <p:spPr>
          <a:xfrm>
            <a:off x="838200" y="2238617"/>
            <a:ext cx="10515600" cy="3703638"/>
          </a:xfrm>
        </p:spPr>
        <p:txBody>
          <a:bodyPr>
            <a:normAutofit/>
          </a:bodyPr>
          <a:lstStyle/>
          <a:p>
            <a:r>
              <a:rPr lang="en-US" sz="3200" dirty="0"/>
              <a:t>48 states participated in AELP peer review</a:t>
            </a:r>
          </a:p>
          <a:p>
            <a:pPr lvl="1"/>
            <a:r>
              <a:rPr lang="en-US" dirty="0"/>
              <a:t>32 states submitted evidence of having AELP</a:t>
            </a:r>
          </a:p>
          <a:p>
            <a:pPr lvl="1"/>
            <a:r>
              <a:rPr lang="en-US" dirty="0"/>
              <a:t>Three states have received feedback but only one is administering the AELP</a:t>
            </a:r>
          </a:p>
          <a:p>
            <a:pPr lvl="1"/>
            <a:endParaRPr lang="en-US" dirty="0"/>
          </a:p>
          <a:p>
            <a:r>
              <a:rPr lang="en-US" sz="3200" dirty="0"/>
              <a:t>More work to do in many states around the AELP</a:t>
            </a:r>
          </a:p>
          <a:p>
            <a:pPr lvl="1"/>
            <a:endParaRPr lang="en-US" dirty="0"/>
          </a:p>
        </p:txBody>
      </p:sp>
    </p:spTree>
    <p:extLst>
      <p:ext uri="{BB962C8B-B14F-4D97-AF65-F5344CB8AC3E}">
        <p14:creationId xmlns:p14="http://schemas.microsoft.com/office/powerpoint/2010/main" val="2117229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1D294DCA-3E9A-442E-98E1-15718BA96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8284" y="5942255"/>
            <a:ext cx="706014" cy="706014"/>
          </a:xfrm>
          <a:prstGeom prst="rect">
            <a:avLst/>
          </a:prstGeom>
        </p:spPr>
      </p:pic>
      <p:sp>
        <p:nvSpPr>
          <p:cNvPr id="3" name="Title 2">
            <a:extLst>
              <a:ext uri="{FF2B5EF4-FFF2-40B4-BE49-F238E27FC236}">
                <a16:creationId xmlns:a16="http://schemas.microsoft.com/office/drawing/2014/main" id="{9C6DB142-4A3D-4295-A3AD-B7A2E9B16F82}"/>
              </a:ext>
            </a:extLst>
          </p:cNvPr>
          <p:cNvSpPr>
            <a:spLocks noGrp="1"/>
          </p:cNvSpPr>
          <p:nvPr>
            <p:ph type="title"/>
          </p:nvPr>
        </p:nvSpPr>
        <p:spPr/>
        <p:txBody>
          <a:bodyPr/>
          <a:lstStyle/>
          <a:p>
            <a:r>
              <a:rPr lang="en-US" b="1" dirty="0">
                <a:solidFill>
                  <a:schemeClr val="accent6">
                    <a:lumMod val="50000"/>
                  </a:schemeClr>
                </a:solidFill>
              </a:rPr>
              <a:t>Safe and Supportive School Grant Programs</a:t>
            </a:r>
          </a:p>
        </p:txBody>
      </p:sp>
      <p:sp>
        <p:nvSpPr>
          <p:cNvPr id="4" name="Content Placeholder 3">
            <a:extLst>
              <a:ext uri="{FF2B5EF4-FFF2-40B4-BE49-F238E27FC236}">
                <a16:creationId xmlns:a16="http://schemas.microsoft.com/office/drawing/2014/main" id="{AAAEBFD4-4ED8-4CF4-85E5-15EC39F7B96B}"/>
              </a:ext>
            </a:extLst>
          </p:cNvPr>
          <p:cNvSpPr>
            <a:spLocks noGrp="1"/>
          </p:cNvSpPr>
          <p:nvPr>
            <p:ph idx="1"/>
          </p:nvPr>
        </p:nvSpPr>
        <p:spPr>
          <a:xfrm>
            <a:off x="838200" y="1590917"/>
            <a:ext cx="11046098" cy="4901958"/>
          </a:xfrm>
        </p:spPr>
        <p:txBody>
          <a:bodyPr>
            <a:normAutofit fontScale="92500" lnSpcReduction="10000"/>
          </a:bodyPr>
          <a:lstStyle/>
          <a:p>
            <a:pPr marL="0" indent="0">
              <a:buNone/>
            </a:pPr>
            <a:r>
              <a:rPr lang="en-US" b="1" dirty="0"/>
              <a:t>Recompeting Grants</a:t>
            </a:r>
          </a:p>
          <a:p>
            <a:r>
              <a:rPr lang="en-US" dirty="0"/>
              <a:t>School Climate Transformation Grants-LEA – Applications were due July 22</a:t>
            </a:r>
            <a:r>
              <a:rPr lang="en-US" baseline="30000" dirty="0"/>
              <a:t>nd</a:t>
            </a:r>
            <a:r>
              <a:rPr lang="en-US" dirty="0"/>
              <a:t>  (Est. $40 mil; 80 awards)</a:t>
            </a:r>
          </a:p>
          <a:p>
            <a:r>
              <a:rPr lang="en-US" dirty="0"/>
              <a:t>Project Prevent-LEAs – Applications were due July 15</a:t>
            </a:r>
            <a:r>
              <a:rPr lang="en-US" baseline="30000" dirty="0"/>
              <a:t>th</a:t>
            </a:r>
            <a:r>
              <a:rPr lang="en-US" dirty="0"/>
              <a:t>  (Est. $10 mil; 20 awards)</a:t>
            </a:r>
          </a:p>
          <a:p>
            <a:pPr marL="0" indent="0">
              <a:buNone/>
            </a:pPr>
            <a:r>
              <a:rPr lang="en-US" b="1" dirty="0"/>
              <a:t>New Grants</a:t>
            </a:r>
          </a:p>
          <a:p>
            <a:r>
              <a:rPr lang="en-US" dirty="0"/>
              <a:t>Mental Health Demo- Applications due August 5</a:t>
            </a:r>
            <a:r>
              <a:rPr lang="en-US" baseline="30000" dirty="0"/>
              <a:t>th     </a:t>
            </a:r>
            <a:r>
              <a:rPr lang="en-US" dirty="0"/>
              <a:t>(Est. $15 mil; 50 awards)</a:t>
            </a:r>
          </a:p>
          <a:p>
            <a:pPr lvl="1"/>
            <a:r>
              <a:rPr lang="en-US" dirty="0"/>
              <a:t>Program is for LEAs working with IHE or professional organization to increase the pipeline of mental health providers into the schools </a:t>
            </a:r>
          </a:p>
          <a:p>
            <a:r>
              <a:rPr lang="en-US" dirty="0"/>
              <a:t>Trauma Recovery Demo Program – Applications due August 14</a:t>
            </a:r>
            <a:r>
              <a:rPr lang="en-US" baseline="30000" dirty="0"/>
              <a:t>th  </a:t>
            </a:r>
            <a:r>
              <a:rPr lang="en-US" dirty="0"/>
              <a:t> ( Est. $5 mil; 4-10 awards)</a:t>
            </a:r>
            <a:endParaRPr lang="en-US" baseline="30000" dirty="0"/>
          </a:p>
          <a:p>
            <a:pPr lvl="1"/>
            <a:r>
              <a:rPr lang="en-US" dirty="0"/>
              <a:t>SEA program to support students from low-income families who have experienced trauma that impacts their educational experiences</a:t>
            </a:r>
          </a:p>
        </p:txBody>
      </p:sp>
    </p:spTree>
    <p:extLst>
      <p:ext uri="{BB962C8B-B14F-4D97-AF65-F5344CB8AC3E}">
        <p14:creationId xmlns:p14="http://schemas.microsoft.com/office/powerpoint/2010/main" val="673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1D294DCA-3E9A-442E-98E1-15718BA96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8284" y="5942255"/>
            <a:ext cx="706014" cy="706014"/>
          </a:xfrm>
          <a:prstGeom prst="rect">
            <a:avLst/>
          </a:prstGeom>
        </p:spPr>
      </p:pic>
      <p:sp>
        <p:nvSpPr>
          <p:cNvPr id="3" name="Title 2">
            <a:extLst>
              <a:ext uri="{FF2B5EF4-FFF2-40B4-BE49-F238E27FC236}">
                <a16:creationId xmlns:a16="http://schemas.microsoft.com/office/drawing/2014/main" id="{7BD037CB-E9FE-49C8-B6D4-8A09A171C1BB}"/>
              </a:ext>
            </a:extLst>
          </p:cNvPr>
          <p:cNvSpPr>
            <a:spLocks noGrp="1"/>
          </p:cNvSpPr>
          <p:nvPr>
            <p:ph type="title"/>
          </p:nvPr>
        </p:nvSpPr>
        <p:spPr/>
        <p:txBody>
          <a:bodyPr/>
          <a:lstStyle/>
          <a:p>
            <a:r>
              <a:rPr lang="en-US" b="1" dirty="0">
                <a:solidFill>
                  <a:schemeClr val="accent6">
                    <a:lumMod val="50000"/>
                  </a:schemeClr>
                </a:solidFill>
              </a:rPr>
              <a:t>And …...</a:t>
            </a:r>
          </a:p>
        </p:txBody>
      </p:sp>
      <p:sp>
        <p:nvSpPr>
          <p:cNvPr id="4" name="Content Placeholder 3">
            <a:extLst>
              <a:ext uri="{FF2B5EF4-FFF2-40B4-BE49-F238E27FC236}">
                <a16:creationId xmlns:a16="http://schemas.microsoft.com/office/drawing/2014/main" id="{AAAEBFD4-4ED8-4CF4-85E5-15EC39F7B96B}"/>
              </a:ext>
            </a:extLst>
          </p:cNvPr>
          <p:cNvSpPr>
            <a:spLocks noGrp="1"/>
          </p:cNvSpPr>
          <p:nvPr>
            <p:ph idx="1"/>
          </p:nvPr>
        </p:nvSpPr>
        <p:spPr>
          <a:xfrm>
            <a:off x="1015691" y="1574128"/>
            <a:ext cx="10515600" cy="4351338"/>
          </a:xfrm>
        </p:spPr>
        <p:txBody>
          <a:bodyPr>
            <a:normAutofit lnSpcReduction="10000"/>
          </a:bodyPr>
          <a:lstStyle/>
          <a:p>
            <a:pPr lvl="1"/>
            <a:r>
              <a:rPr lang="en-US" sz="2800" dirty="0"/>
              <a:t>21</a:t>
            </a:r>
            <a:r>
              <a:rPr lang="en-US" sz="2800" baseline="30000" dirty="0"/>
              <a:t>st</a:t>
            </a:r>
            <a:r>
              <a:rPr lang="en-US" sz="2800" dirty="0"/>
              <a:t> Century Community Learning Centers – Presentation on rights of SWD at conference last week</a:t>
            </a:r>
          </a:p>
          <a:p>
            <a:pPr lvl="1"/>
            <a:r>
              <a:rPr lang="en-US" sz="2800" dirty="0"/>
              <a:t>Migrant – Presentation to HEP and CAMP grantees</a:t>
            </a:r>
          </a:p>
          <a:p>
            <a:pPr lvl="1"/>
            <a:r>
              <a:rPr lang="en-US" sz="2800" dirty="0"/>
              <a:t>Homeless</a:t>
            </a:r>
          </a:p>
          <a:p>
            <a:pPr lvl="1"/>
            <a:r>
              <a:rPr lang="en-US" sz="2800" dirty="0"/>
              <a:t>Neglected and Delinquent</a:t>
            </a:r>
          </a:p>
          <a:p>
            <a:pPr lvl="1"/>
            <a:r>
              <a:rPr lang="en-US" sz="2800" dirty="0"/>
              <a:t>Statewide Family Engagement Centers (12 serving 13 States, many are in PTIs)</a:t>
            </a:r>
          </a:p>
          <a:p>
            <a:pPr lvl="1"/>
            <a:r>
              <a:rPr lang="en-US" sz="2800" dirty="0"/>
              <a:t>New director of Innovation and Early Learning connected to OSEP</a:t>
            </a:r>
          </a:p>
          <a:p>
            <a:pPr lvl="1"/>
            <a:r>
              <a:rPr lang="en-US" sz="2800" dirty="0"/>
              <a:t>Safe and Supportive Schools – Looped into implementation of School Safety Report recommendations</a:t>
            </a:r>
          </a:p>
          <a:p>
            <a:pPr lvl="1"/>
            <a:r>
              <a:rPr lang="en-US" sz="2800" dirty="0"/>
              <a:t>Connecting the DRU to OSERS</a:t>
            </a:r>
          </a:p>
          <a:p>
            <a:pPr lvl="1"/>
            <a:endParaRPr lang="en-US" dirty="0"/>
          </a:p>
          <a:p>
            <a:pPr lvl="1"/>
            <a:endParaRPr lang="en-US" dirty="0"/>
          </a:p>
          <a:p>
            <a:pPr lvl="1"/>
            <a:endParaRPr lang="en-US" dirty="0"/>
          </a:p>
          <a:p>
            <a:pPr lvl="1"/>
            <a:endParaRPr lang="en-US" dirty="0"/>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7490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4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automatically generated">
            <a:extLst>
              <a:ext uri="{FF2B5EF4-FFF2-40B4-BE49-F238E27FC236}">
                <a16:creationId xmlns:a16="http://schemas.microsoft.com/office/drawing/2014/main" id="{1CDD990F-9B36-46FB-B57C-8C7829A2A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
        <p:nvSpPr>
          <p:cNvPr id="2" name="Title 1" hidden="1">
            <a:extLst>
              <a:ext uri="{FF2B5EF4-FFF2-40B4-BE49-F238E27FC236}">
                <a16:creationId xmlns:a16="http://schemas.microsoft.com/office/drawing/2014/main" id="{E6464428-01B6-43F7-B388-467AD42340C8}"/>
              </a:ext>
            </a:extLst>
          </p:cNvPr>
          <p:cNvSpPr>
            <a:spLocks noGrp="1"/>
          </p:cNvSpPr>
          <p:nvPr>
            <p:ph type="title" idx="4294967295"/>
          </p:nvPr>
        </p:nvSpPr>
        <p:spPr/>
        <p:txBody>
          <a:bodyPr/>
          <a:lstStyle/>
          <a:p>
            <a:r>
              <a:rPr lang="en-US" dirty="0"/>
              <a:t>Slide 18</a:t>
            </a:r>
          </a:p>
        </p:txBody>
      </p:sp>
    </p:spTree>
    <p:extLst>
      <p:ext uri="{BB962C8B-B14F-4D97-AF65-F5344CB8AC3E}">
        <p14:creationId xmlns:p14="http://schemas.microsoft.com/office/powerpoint/2010/main" val="1318596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exemplar of Office of Special Education Programs Technical Assistance network&#10;&#10;Including names of TA&amp;D centers, Parent Center Programs, and Technology, Personnel and Data Centers">
            <a:extLst>
              <a:ext uri="{FF2B5EF4-FFF2-40B4-BE49-F238E27FC236}">
                <a16:creationId xmlns:a16="http://schemas.microsoft.com/office/drawing/2014/main" id="{12FEFDE6-A480-4FD0-9293-3C1B8F121CBC}"/>
              </a:ext>
            </a:extLst>
          </p:cNvPr>
          <p:cNvPicPr>
            <a:picLocks noChangeAspect="1"/>
          </p:cNvPicPr>
          <p:nvPr/>
        </p:nvPicPr>
        <p:blipFill>
          <a:blip r:embed="rId2"/>
          <a:stretch>
            <a:fillRect/>
          </a:stretch>
        </p:blipFill>
        <p:spPr>
          <a:xfrm>
            <a:off x="445128" y="0"/>
            <a:ext cx="11301743" cy="6858000"/>
          </a:xfrm>
          <a:prstGeom prst="rect">
            <a:avLst/>
          </a:prstGeom>
        </p:spPr>
      </p:pic>
      <p:sp>
        <p:nvSpPr>
          <p:cNvPr id="2" name="Title 1" hidden="1">
            <a:extLst>
              <a:ext uri="{FF2B5EF4-FFF2-40B4-BE49-F238E27FC236}">
                <a16:creationId xmlns:a16="http://schemas.microsoft.com/office/drawing/2014/main" id="{4AE73540-B8AD-45A9-A3C6-02C1B2ED3098}"/>
              </a:ext>
            </a:extLst>
          </p:cNvPr>
          <p:cNvSpPr>
            <a:spLocks noGrp="1"/>
          </p:cNvSpPr>
          <p:nvPr>
            <p:ph type="ctrTitle"/>
          </p:nvPr>
        </p:nvSpPr>
        <p:spPr/>
        <p:txBody>
          <a:bodyPr/>
          <a:lstStyle/>
          <a:p>
            <a:r>
              <a:rPr lang="en-US" dirty="0"/>
              <a:t>Slide 1</a:t>
            </a:r>
          </a:p>
        </p:txBody>
      </p:sp>
      <p:sp>
        <p:nvSpPr>
          <p:cNvPr id="4" name="Rectangle 3">
            <a:extLst>
              <a:ext uri="{FF2B5EF4-FFF2-40B4-BE49-F238E27FC236}">
                <a16:creationId xmlns:a16="http://schemas.microsoft.com/office/drawing/2014/main" id="{A0C9AC11-4737-4AAD-BFFB-1D4435F14A00}"/>
              </a:ext>
            </a:extLst>
          </p:cNvPr>
          <p:cNvSpPr/>
          <p:nvPr/>
        </p:nvSpPr>
        <p:spPr>
          <a:xfrm>
            <a:off x="7392456" y="6400108"/>
            <a:ext cx="3983998" cy="461665"/>
          </a:xfrm>
          <a:prstGeom prst="rect">
            <a:avLst/>
          </a:prstGeom>
          <a:solidFill>
            <a:schemeClr val="bg1"/>
          </a:solidFill>
          <a:ln w="412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To Download this Infographic: </a:t>
            </a:r>
            <a:r>
              <a:rPr kumimoji="0" lang="en-US" sz="12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https://osepideasthatwork.org/node/156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18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0232FD-B089-4B5F-B217-C6717BC48D85}"/>
              </a:ext>
            </a:extLst>
          </p:cNvPr>
          <p:cNvSpPr>
            <a:spLocks noGrp="1"/>
          </p:cNvSpPr>
          <p:nvPr>
            <p:ph type="title"/>
          </p:nvPr>
        </p:nvSpPr>
        <p:spPr>
          <a:xfrm>
            <a:off x="508893" y="2998521"/>
            <a:ext cx="3823669" cy="3245868"/>
          </a:xfrm>
        </p:spPr>
        <p:txBody>
          <a:bodyPr>
            <a:normAutofit/>
          </a:bodyPr>
          <a:lstStyle/>
          <a:p>
            <a:pPr algn="r"/>
            <a:r>
              <a:rPr lang="en-US" sz="3700" dirty="0">
                <a:solidFill>
                  <a:schemeClr val="accent6">
                    <a:lumMod val="50000"/>
                  </a:schemeClr>
                </a:solidFill>
                <a:latin typeface="Book Antiqua" panose="02040602050305030304" pitchFamily="18" charset="0"/>
              </a:rPr>
              <a:t> </a:t>
            </a:r>
            <a:r>
              <a:rPr lang="en-US" sz="3600" i="1" dirty="0">
                <a:solidFill>
                  <a:schemeClr val="accent6">
                    <a:lumMod val="50000"/>
                  </a:schemeClr>
                </a:solidFill>
                <a:latin typeface="Tw Cen MT" panose="020B0602020104020603" pitchFamily="34" charset="0"/>
              </a:rPr>
              <a:t>Office of Elementary and Secondary Education </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4E41BF-165F-478A-8522-A44AC5795CD1}"/>
              </a:ext>
            </a:extLst>
          </p:cNvPr>
          <p:cNvSpPr>
            <a:spLocks noGrp="1"/>
          </p:cNvSpPr>
          <p:nvPr>
            <p:ph idx="1"/>
          </p:nvPr>
        </p:nvSpPr>
        <p:spPr>
          <a:xfrm>
            <a:off x="4778748" y="485031"/>
            <a:ext cx="7091681" cy="6163238"/>
          </a:xfrm>
        </p:spPr>
        <p:txBody>
          <a:bodyPr anchor="ctr">
            <a:normAutofit fontScale="55000" lnSpcReduction="20000"/>
          </a:bodyPr>
          <a:lstStyle/>
          <a:p>
            <a:pPr marL="0" indent="0">
              <a:buNone/>
            </a:pPr>
            <a:endParaRPr lang="en-US" sz="1900" i="1" dirty="0">
              <a:latin typeface="Tw Cen MT" panose="020B0602020104020603" pitchFamily="34" charset="0"/>
            </a:endParaRPr>
          </a:p>
          <a:p>
            <a:pPr marL="0" indent="0">
              <a:buNone/>
            </a:pPr>
            <a:endParaRPr lang="en-US" sz="1900" i="1" dirty="0">
              <a:latin typeface="Tw Cen MT" panose="020B0602020104020603" pitchFamily="34" charset="0"/>
            </a:endParaRPr>
          </a:p>
          <a:p>
            <a:pPr marL="0" indent="0">
              <a:buNone/>
            </a:pPr>
            <a:r>
              <a:rPr lang="en-US" sz="7500" b="1" i="1" dirty="0">
                <a:solidFill>
                  <a:schemeClr val="accent6">
                    <a:lumMod val="50000"/>
                  </a:schemeClr>
                </a:solidFill>
                <a:latin typeface="Tw Cen MT" panose="020B0602020104020603" pitchFamily="34" charset="0"/>
              </a:rPr>
              <a:t>Vision</a:t>
            </a:r>
          </a:p>
          <a:p>
            <a:pPr marL="0" indent="0">
              <a:buNone/>
            </a:pPr>
            <a:r>
              <a:rPr lang="en-US" sz="6500" i="1" dirty="0">
                <a:latin typeface="Tw Cen MT" panose="020B0602020104020603" pitchFamily="34" charset="0"/>
              </a:rPr>
              <a:t>Excellence and equity for all students</a:t>
            </a:r>
          </a:p>
          <a:p>
            <a:pPr marL="0" indent="0">
              <a:buNone/>
            </a:pPr>
            <a:r>
              <a:rPr lang="en-US" sz="7400" b="1" i="1" dirty="0">
                <a:solidFill>
                  <a:schemeClr val="accent6">
                    <a:lumMod val="50000"/>
                  </a:schemeClr>
                </a:solidFill>
                <a:latin typeface="Tw Cen MT" panose="020B0602020104020603" pitchFamily="34" charset="0"/>
              </a:rPr>
              <a:t>Organizational Statement</a:t>
            </a:r>
            <a:endParaRPr lang="en-US" sz="7400" b="1" i="1" dirty="0">
              <a:latin typeface="Tw Cen MT" panose="020B0602020104020603" pitchFamily="34" charset="0"/>
            </a:endParaRPr>
          </a:p>
          <a:p>
            <a:pPr marL="0" indent="0">
              <a:buNone/>
            </a:pPr>
            <a:r>
              <a:rPr lang="en-US" sz="6500" i="1" dirty="0">
                <a:latin typeface="Tw Cen MT" panose="020B0602020104020603" pitchFamily="34" charset="0"/>
              </a:rPr>
              <a:t>To empower States, districts and other organizations to meet the diverse needs of every student by providing leadership, technical assistance and finical support </a:t>
            </a:r>
          </a:p>
          <a:p>
            <a:pPr marL="0" indent="0">
              <a:buNone/>
            </a:pPr>
            <a:r>
              <a:rPr lang="en-US" sz="7400" b="1" i="1" dirty="0">
                <a:solidFill>
                  <a:schemeClr val="accent6">
                    <a:lumMod val="50000"/>
                  </a:schemeClr>
                </a:solidFill>
                <a:latin typeface="Tw Cen MT" panose="020B0602020104020603" pitchFamily="34" charset="0"/>
              </a:rPr>
              <a:t>Core Values </a:t>
            </a:r>
          </a:p>
          <a:p>
            <a:pPr marL="0" indent="0">
              <a:buNone/>
            </a:pPr>
            <a:r>
              <a:rPr lang="en-US" sz="6500" i="1" dirty="0">
                <a:latin typeface="Tw Cen MT" panose="020B0602020104020603" pitchFamily="34" charset="0"/>
              </a:rPr>
              <a:t>Collaboration, Accountability, Diversity, Integrity and Excellence</a:t>
            </a:r>
          </a:p>
          <a:p>
            <a:pPr marL="0" indent="0">
              <a:buNone/>
            </a:pPr>
            <a:endParaRPr lang="en-US" sz="2400" dirty="0">
              <a:latin typeface="Book Antiqua" panose="02040602050305030304" pitchFamily="18" charset="0"/>
            </a:endParaRPr>
          </a:p>
        </p:txBody>
      </p:sp>
      <p:pic>
        <p:nvPicPr>
          <p:cNvPr id="4" name="Picture 3" descr="A close up of a sign&#10;&#10;Description automatically generated">
            <a:extLst>
              <a:ext uri="{FF2B5EF4-FFF2-40B4-BE49-F238E27FC236}">
                <a16:creationId xmlns:a16="http://schemas.microsoft.com/office/drawing/2014/main" id="{4E2EED38-9916-41C7-B8AD-2D8BF49E1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0152" y="5894123"/>
            <a:ext cx="754146" cy="754146"/>
          </a:xfrm>
          <a:prstGeom prst="rect">
            <a:avLst/>
          </a:prstGeom>
        </p:spPr>
      </p:pic>
      <p:pic>
        <p:nvPicPr>
          <p:cNvPr id="7" name="Picture 2">
            <a:extLst>
              <a:ext uri="{FF2B5EF4-FFF2-40B4-BE49-F238E27FC236}">
                <a16:creationId xmlns:a16="http://schemas.microsoft.com/office/drawing/2014/main" id="{77041B5B-0CD8-45D8-9A35-2C0CE0872EF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495" y="485031"/>
            <a:ext cx="2743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132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rter of centers and network members that are focused on Improving Results for children With Disabilities">
            <a:extLst>
              <a:ext uri="{FF2B5EF4-FFF2-40B4-BE49-F238E27FC236}">
                <a16:creationId xmlns:a16="http://schemas.microsoft.com/office/drawing/2014/main" id="{2E931A77-EDAE-467A-BB76-2D3898FF197B}"/>
              </a:ext>
            </a:extLst>
          </p:cNvPr>
          <p:cNvPicPr>
            <a:picLocks noChangeAspect="1"/>
          </p:cNvPicPr>
          <p:nvPr/>
        </p:nvPicPr>
        <p:blipFill>
          <a:blip r:embed="rId2"/>
          <a:stretch>
            <a:fillRect/>
          </a:stretch>
        </p:blipFill>
        <p:spPr>
          <a:xfrm>
            <a:off x="463717" y="0"/>
            <a:ext cx="11264566" cy="6858000"/>
          </a:xfrm>
          <a:prstGeom prst="rect">
            <a:avLst/>
          </a:prstGeom>
        </p:spPr>
      </p:pic>
      <p:sp>
        <p:nvSpPr>
          <p:cNvPr id="2" name="Title 1" hidden="1">
            <a:extLst>
              <a:ext uri="{FF2B5EF4-FFF2-40B4-BE49-F238E27FC236}">
                <a16:creationId xmlns:a16="http://schemas.microsoft.com/office/drawing/2014/main" id="{264D43B1-1A65-404E-ADE7-832F5FEDC54F}"/>
              </a:ext>
            </a:extLst>
          </p:cNvPr>
          <p:cNvSpPr>
            <a:spLocks noGrp="1"/>
          </p:cNvSpPr>
          <p:nvPr>
            <p:ph type="title"/>
          </p:nvPr>
        </p:nvSpPr>
        <p:spPr/>
        <p:txBody>
          <a:bodyPr/>
          <a:lstStyle/>
          <a:p>
            <a:r>
              <a:rPr lang="en-US" dirty="0"/>
              <a:t>Slide 2</a:t>
            </a:r>
          </a:p>
        </p:txBody>
      </p:sp>
      <p:sp>
        <p:nvSpPr>
          <p:cNvPr id="5" name="Rectangle 4">
            <a:extLst>
              <a:ext uri="{FF2B5EF4-FFF2-40B4-BE49-F238E27FC236}">
                <a16:creationId xmlns:a16="http://schemas.microsoft.com/office/drawing/2014/main" id="{33C855E8-956A-4A60-B24F-1F10A0308EA7}"/>
              </a:ext>
            </a:extLst>
          </p:cNvPr>
          <p:cNvSpPr/>
          <p:nvPr/>
        </p:nvSpPr>
        <p:spPr>
          <a:xfrm>
            <a:off x="25167" y="25167"/>
            <a:ext cx="3377060" cy="523220"/>
          </a:xfrm>
          <a:prstGeom prst="rect">
            <a:avLst/>
          </a:prstGeom>
          <a:ln w="412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To Download this Infographic: </a:t>
            </a:r>
            <a:r>
              <a:rPr kumimoji="0" lang="en-US" sz="14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https://osepideasthatwork.org/node/156</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27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C76406DF-A92D-41C1-8C4B-027F8EFB0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
        <p:nvSpPr>
          <p:cNvPr id="2" name="Title 1" hidden="1">
            <a:extLst>
              <a:ext uri="{FF2B5EF4-FFF2-40B4-BE49-F238E27FC236}">
                <a16:creationId xmlns:a16="http://schemas.microsoft.com/office/drawing/2014/main" id="{80E10498-DF26-4BF6-81C9-6C4BBF7EF864}"/>
              </a:ext>
            </a:extLst>
          </p:cNvPr>
          <p:cNvSpPr>
            <a:spLocks noGrp="1"/>
          </p:cNvSpPr>
          <p:nvPr>
            <p:ph type="title"/>
          </p:nvPr>
        </p:nvSpPr>
        <p:spPr/>
        <p:txBody>
          <a:bodyPr/>
          <a:lstStyle/>
          <a:p>
            <a:r>
              <a:rPr lang="en-US" dirty="0"/>
              <a:t>Slide 21</a:t>
            </a:r>
          </a:p>
        </p:txBody>
      </p:sp>
    </p:spTree>
    <p:extLst>
      <p:ext uri="{BB962C8B-B14F-4D97-AF65-F5344CB8AC3E}">
        <p14:creationId xmlns:p14="http://schemas.microsoft.com/office/powerpoint/2010/main" val="3740959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C4F5-DE45-40C8-8033-E0F2B3447AA4}"/>
              </a:ext>
            </a:extLst>
          </p:cNvPr>
          <p:cNvSpPr>
            <a:spLocks noGrp="1"/>
          </p:cNvSpPr>
          <p:nvPr>
            <p:ph type="ctrTitle"/>
          </p:nvPr>
        </p:nvSpPr>
        <p:spPr>
          <a:xfrm>
            <a:off x="558810" y="480051"/>
            <a:ext cx="11073687" cy="2899602"/>
          </a:xfrm>
        </p:spPr>
        <p:txBody>
          <a:bodyPr/>
          <a:lstStyle/>
          <a:p>
            <a:r>
              <a:rPr lang="en-US" dirty="0"/>
              <a:t>Moving Forward</a:t>
            </a:r>
          </a:p>
        </p:txBody>
      </p:sp>
      <p:sp>
        <p:nvSpPr>
          <p:cNvPr id="3" name="Subtitle 2">
            <a:extLst>
              <a:ext uri="{FF2B5EF4-FFF2-40B4-BE49-F238E27FC236}">
                <a16:creationId xmlns:a16="http://schemas.microsoft.com/office/drawing/2014/main" id="{C2DF99D8-0AAC-47DE-A95A-081897BD4EE4}"/>
              </a:ext>
            </a:extLst>
          </p:cNvPr>
          <p:cNvSpPr>
            <a:spLocks noGrp="1"/>
          </p:cNvSpPr>
          <p:nvPr>
            <p:ph type="subTitle" idx="1"/>
          </p:nvPr>
        </p:nvSpPr>
        <p:spPr/>
        <p:txBody>
          <a:bodyPr/>
          <a:lstStyle/>
          <a:p>
            <a:r>
              <a:rPr lang="en-US" dirty="0"/>
              <a:t>Priorities, Big Ideas, and the Work Ahead</a:t>
            </a:r>
          </a:p>
        </p:txBody>
      </p:sp>
      <p:sp>
        <p:nvSpPr>
          <p:cNvPr id="4" name="Slide Number Placeholder 3">
            <a:extLst>
              <a:ext uri="{FF2B5EF4-FFF2-40B4-BE49-F238E27FC236}">
                <a16:creationId xmlns:a16="http://schemas.microsoft.com/office/drawing/2014/main" id="{48247414-C83C-43AB-82FB-D5FD4BA9104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360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2771F880-C1AB-4593-BEAD-22D0CAB45ED2}"/>
              </a:ext>
            </a:extLst>
          </p:cNvPr>
          <p:cNvSpPr>
            <a:spLocks noGrp="1"/>
          </p:cNvSpPr>
          <p:nvPr>
            <p:ph type="title"/>
          </p:nvPr>
        </p:nvSpPr>
        <p:spPr/>
        <p:txBody>
          <a:bodyPr/>
          <a:lstStyle/>
          <a:p>
            <a:r>
              <a:rPr lang="en-US" dirty="0"/>
              <a:t>My Journey to OSEP</a:t>
            </a:r>
          </a:p>
        </p:txBody>
      </p:sp>
      <p:sp>
        <p:nvSpPr>
          <p:cNvPr id="2" name="Slide Number Placeholder 1">
            <a:extLst>
              <a:ext uri="{FF2B5EF4-FFF2-40B4-BE49-F238E27FC236}">
                <a16:creationId xmlns:a16="http://schemas.microsoft.com/office/drawing/2014/main" id="{32E4828B-7360-496F-AAEC-834DC4B44E2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5E0C3EB-437B-4628-9040-BE46E677AC28}"/>
              </a:ext>
              <a:ext uri="{C183D7F6-B498-43B3-948B-1728B52AA6E4}">
                <adec:decorative xmlns:adec="http://schemas.microsoft.com/office/drawing/2017/decorative" val="1"/>
              </a:ext>
            </a:extLst>
          </p:cNvPr>
          <p:cNvSpPr/>
          <p:nvPr/>
        </p:nvSpPr>
        <p:spPr>
          <a:xfrm>
            <a:off x="1192884" y="3342968"/>
            <a:ext cx="576922" cy="186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0" name="Picture 6" descr="Related image">
            <a:extLst>
              <a:ext uri="{FF2B5EF4-FFF2-40B4-BE49-F238E27FC236}">
                <a16:creationId xmlns:a16="http://schemas.microsoft.com/office/drawing/2014/main" id="{0C2125A9-28BC-429D-A3BF-96E0EB45E54F}"/>
              </a:ext>
            </a:extLst>
          </p:cNvPr>
          <p:cNvPicPr>
            <a:picLocks noChangeAspect="1" noChangeArrowheads="1"/>
          </p:cNvPicPr>
          <p:nvPr/>
        </p:nvPicPr>
        <p:blipFill>
          <a:blip r:embed="rId2">
            <a:alphaModFix amt="50000"/>
            <a:extLst>
              <a:ext uri="{BEBA8EAE-BF5A-486C-A8C5-ECC9F3942E4B}">
                <a14:imgProps xmlns:a14="http://schemas.microsoft.com/office/drawing/2010/main">
                  <a14:imgLayer r:embed="rId3">
                    <a14:imgEffect>
                      <a14:backgroundRemoval t="6508" b="93651" l="10000" r="90000">
                        <a14:foregroundMark x1="35341" y1="6508" x2="35341" y2="6508"/>
                        <a14:foregroundMark x1="62273" y1="93651" x2="62273" y2="93651"/>
                      </a14:backgroundRemoval>
                    </a14:imgEffect>
                  </a14:imgLayer>
                </a14:imgProps>
              </a:ext>
              <a:ext uri="{28A0092B-C50C-407E-A947-70E740481C1C}">
                <a14:useLocalDpi xmlns:a14="http://schemas.microsoft.com/office/drawing/2010/main" val="0"/>
              </a:ext>
            </a:extLst>
          </a:blip>
          <a:srcRect/>
          <a:stretch>
            <a:fillRect/>
          </a:stretch>
        </p:blipFill>
        <p:spPr bwMode="auto">
          <a:xfrm>
            <a:off x="-269810" y="3603982"/>
            <a:ext cx="41910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extLst>
              <a:ext uri="{FF2B5EF4-FFF2-40B4-BE49-F238E27FC236}">
                <a16:creationId xmlns:a16="http://schemas.microsoft.com/office/drawing/2014/main" id="{5E67A3DB-7929-4EB1-A9AF-BE6C346606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2093" y="1812264"/>
            <a:ext cx="2811591" cy="3291905"/>
          </a:xfrm>
          <a:prstGeom prst="rect">
            <a:avLst/>
          </a:prstGeom>
          <a:noFill/>
          <a:extLst>
            <a:ext uri="{909E8E84-426E-40DD-AFC4-6F175D3DCCD1}">
              <a14:hiddenFill xmlns:a14="http://schemas.microsoft.com/office/drawing/2010/main">
                <a:solidFill>
                  <a:srgbClr val="FFFFFF"/>
                </a:solidFill>
              </a14:hiddenFill>
            </a:ext>
          </a:extLst>
        </p:spPr>
      </p:pic>
      <p:sp>
        <p:nvSpPr>
          <p:cNvPr id="48" name="Freeform: Shape 47">
            <a:extLst>
              <a:ext uri="{FF2B5EF4-FFF2-40B4-BE49-F238E27FC236}">
                <a16:creationId xmlns:a16="http://schemas.microsoft.com/office/drawing/2014/main" id="{1800B2EB-6B25-40F9-9D77-A2B4B3902318}"/>
              </a:ext>
              <a:ext uri="{C183D7F6-B498-43B3-948B-1728B52AA6E4}">
                <adec:decorative xmlns:adec="http://schemas.microsoft.com/office/drawing/2017/decorative" val="1"/>
              </a:ext>
            </a:extLst>
          </p:cNvPr>
          <p:cNvSpPr/>
          <p:nvPr/>
        </p:nvSpPr>
        <p:spPr>
          <a:xfrm>
            <a:off x="678422" y="2073917"/>
            <a:ext cx="9665109" cy="3378942"/>
          </a:xfrm>
          <a:custGeom>
            <a:avLst/>
            <a:gdLst>
              <a:gd name="connsiteX0" fmla="*/ 0 w 9665109"/>
              <a:gd name="connsiteY0" fmla="*/ 1721338 h 3378942"/>
              <a:gd name="connsiteX1" fmla="*/ 1602658 w 9665109"/>
              <a:gd name="connsiteY1" fmla="*/ 693 h 3378942"/>
              <a:gd name="connsiteX2" fmla="*/ 3500283 w 9665109"/>
              <a:gd name="connsiteY2" fmla="*/ 1505028 h 3378942"/>
              <a:gd name="connsiteX3" fmla="*/ 6322141 w 9665109"/>
              <a:gd name="connsiteY3" fmla="*/ 954422 h 3378942"/>
              <a:gd name="connsiteX4" fmla="*/ 8111612 w 9665109"/>
              <a:gd name="connsiteY4" fmla="*/ 3353493 h 3378942"/>
              <a:gd name="connsiteX5" fmla="*/ 9665109 w 9665109"/>
              <a:gd name="connsiteY5" fmla="*/ 2006474 h 337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5109" h="3378942">
                <a:moveTo>
                  <a:pt x="0" y="1721338"/>
                </a:moveTo>
                <a:cubicBezTo>
                  <a:pt x="509639" y="879041"/>
                  <a:pt x="1019278" y="36745"/>
                  <a:pt x="1602658" y="693"/>
                </a:cubicBezTo>
                <a:cubicBezTo>
                  <a:pt x="2186039" y="-35359"/>
                  <a:pt x="2713703" y="1346073"/>
                  <a:pt x="3500283" y="1505028"/>
                </a:cubicBezTo>
                <a:cubicBezTo>
                  <a:pt x="4286864" y="1663983"/>
                  <a:pt x="5553586" y="646344"/>
                  <a:pt x="6322141" y="954422"/>
                </a:cubicBezTo>
                <a:cubicBezTo>
                  <a:pt x="7090696" y="1262499"/>
                  <a:pt x="7554451" y="3178151"/>
                  <a:pt x="8111612" y="3353493"/>
                </a:cubicBezTo>
                <a:cubicBezTo>
                  <a:pt x="8668773" y="3528835"/>
                  <a:pt x="9166941" y="2767654"/>
                  <a:pt x="9665109" y="2006474"/>
                </a:cubicBezTo>
              </a:path>
            </a:pathLst>
          </a:custGeom>
          <a:noFill/>
          <a:ln w="57150">
            <a:solidFill>
              <a:srgbClr val="7E90C4"/>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ibbon: Tilted Up 53">
            <a:extLst>
              <a:ext uri="{FF2B5EF4-FFF2-40B4-BE49-F238E27FC236}">
                <a16:creationId xmlns:a16="http://schemas.microsoft.com/office/drawing/2014/main" id="{327DC95C-ED5D-407A-9341-478FB885DC84}"/>
              </a:ext>
            </a:extLst>
          </p:cNvPr>
          <p:cNvSpPr/>
          <p:nvPr/>
        </p:nvSpPr>
        <p:spPr>
          <a:xfrm>
            <a:off x="621516" y="1985642"/>
            <a:ext cx="2737242" cy="856358"/>
          </a:xfrm>
          <a:prstGeom prst="ribbon2">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Parent</a:t>
            </a:r>
          </a:p>
        </p:txBody>
      </p:sp>
      <p:sp>
        <p:nvSpPr>
          <p:cNvPr id="55" name="Ribbon: Tilted Up 54">
            <a:extLst>
              <a:ext uri="{FF2B5EF4-FFF2-40B4-BE49-F238E27FC236}">
                <a16:creationId xmlns:a16="http://schemas.microsoft.com/office/drawing/2014/main" id="{991E8D85-ED8D-44C9-A1C7-47BB3E486879}"/>
              </a:ext>
            </a:extLst>
          </p:cNvPr>
          <p:cNvSpPr/>
          <p:nvPr/>
        </p:nvSpPr>
        <p:spPr>
          <a:xfrm>
            <a:off x="3207666" y="2930275"/>
            <a:ext cx="2737242" cy="856358"/>
          </a:xfrm>
          <a:prstGeom prst="ribbon2">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Teacher</a:t>
            </a:r>
          </a:p>
        </p:txBody>
      </p:sp>
      <p:sp>
        <p:nvSpPr>
          <p:cNvPr id="53" name="Ribbon: Tilted Up 52">
            <a:extLst>
              <a:ext uri="{FF2B5EF4-FFF2-40B4-BE49-F238E27FC236}">
                <a16:creationId xmlns:a16="http://schemas.microsoft.com/office/drawing/2014/main" id="{E9C606FF-4F51-4BF1-8E43-6E9B9682E854}"/>
              </a:ext>
            </a:extLst>
          </p:cNvPr>
          <p:cNvSpPr/>
          <p:nvPr/>
        </p:nvSpPr>
        <p:spPr>
          <a:xfrm>
            <a:off x="6163319" y="3735105"/>
            <a:ext cx="2737242" cy="856358"/>
          </a:xfrm>
          <a:prstGeom prst="ribbon2">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p:txBody>
      </p:sp>
      <p:sp>
        <p:nvSpPr>
          <p:cNvPr id="56" name="Ribbon: Tilted Up 55">
            <a:extLst>
              <a:ext uri="{FF2B5EF4-FFF2-40B4-BE49-F238E27FC236}">
                <a16:creationId xmlns:a16="http://schemas.microsoft.com/office/drawing/2014/main" id="{7B86B5E5-8AD7-4780-A413-E4F987128738}"/>
              </a:ext>
            </a:extLst>
          </p:cNvPr>
          <p:cNvSpPr/>
          <p:nvPr/>
        </p:nvSpPr>
        <p:spPr>
          <a:xfrm>
            <a:off x="7577722" y="4927193"/>
            <a:ext cx="2737242" cy="856358"/>
          </a:xfrm>
          <a:prstGeom prst="ribbon2">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Advocate</a:t>
            </a:r>
          </a:p>
        </p:txBody>
      </p:sp>
    </p:spTree>
    <p:extLst>
      <p:ext uri="{BB962C8B-B14F-4D97-AF65-F5344CB8AC3E}">
        <p14:creationId xmlns:p14="http://schemas.microsoft.com/office/powerpoint/2010/main" val="96606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circle(in)">
                                      <p:cBhvr>
                                        <p:cTn id="7" dur="2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circle(in)">
                                      <p:cBhvr>
                                        <p:cTn id="12" dur="20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25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4" grpId="0" animBg="1"/>
      <p:bldP spid="55" grpId="0" animBg="1"/>
      <p:bldP spid="53"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CBF06-D7D0-4755-A6C8-0ADBA87DA27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Effective Personnel for All&#10;&#10;Attract, Prepare, Retain">
            <a:extLst>
              <a:ext uri="{FF2B5EF4-FFF2-40B4-BE49-F238E27FC236}">
                <a16:creationId xmlns:a16="http://schemas.microsoft.com/office/drawing/2014/main" id="{55B1D47B-DA3A-4B26-85A8-9F43843936A1}"/>
              </a:ext>
            </a:extLst>
          </p:cNvPr>
          <p:cNvPicPr>
            <a:picLocks noChangeAspect="1"/>
          </p:cNvPicPr>
          <p:nvPr/>
        </p:nvPicPr>
        <p:blipFill>
          <a:blip r:embed="rId2"/>
          <a:stretch>
            <a:fillRect/>
          </a:stretch>
        </p:blipFill>
        <p:spPr>
          <a:xfrm>
            <a:off x="2521841" y="955541"/>
            <a:ext cx="7148318" cy="4205710"/>
          </a:xfrm>
          <a:prstGeom prst="rect">
            <a:avLst/>
          </a:prstGeom>
        </p:spPr>
      </p:pic>
      <p:sp>
        <p:nvSpPr>
          <p:cNvPr id="3" name="Title 2" hidden="1">
            <a:extLst>
              <a:ext uri="{FF2B5EF4-FFF2-40B4-BE49-F238E27FC236}">
                <a16:creationId xmlns:a16="http://schemas.microsoft.com/office/drawing/2014/main" id="{A280A3B5-ACD0-47B5-A96C-0A4B750C3DA6}"/>
              </a:ext>
            </a:extLst>
          </p:cNvPr>
          <p:cNvSpPr>
            <a:spLocks noGrp="1"/>
          </p:cNvSpPr>
          <p:nvPr>
            <p:ph type="title"/>
          </p:nvPr>
        </p:nvSpPr>
        <p:spPr/>
        <p:txBody>
          <a:bodyPr/>
          <a:lstStyle/>
          <a:p>
            <a:r>
              <a:rPr lang="en-US" dirty="0"/>
              <a:t>Slide 24</a:t>
            </a:r>
          </a:p>
        </p:txBody>
      </p:sp>
    </p:spTree>
    <p:extLst>
      <p:ext uri="{BB962C8B-B14F-4D97-AF65-F5344CB8AC3E}">
        <p14:creationId xmlns:p14="http://schemas.microsoft.com/office/powerpoint/2010/main" val="2882262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C038-AEE4-4395-9CC3-8C800E56B307}"/>
              </a:ext>
            </a:extLst>
          </p:cNvPr>
          <p:cNvSpPr>
            <a:spLocks noGrp="1"/>
          </p:cNvSpPr>
          <p:nvPr>
            <p:ph type="title"/>
          </p:nvPr>
        </p:nvSpPr>
        <p:spPr/>
        <p:txBody>
          <a:bodyPr/>
          <a:lstStyle/>
          <a:p>
            <a:r>
              <a:rPr lang="en-US" dirty="0"/>
              <a:t>Attract, Prepare and Retain </a:t>
            </a:r>
          </a:p>
        </p:txBody>
      </p:sp>
      <p:sp>
        <p:nvSpPr>
          <p:cNvPr id="3" name="Content Placeholder 2">
            <a:extLst>
              <a:ext uri="{FF2B5EF4-FFF2-40B4-BE49-F238E27FC236}">
                <a16:creationId xmlns:a16="http://schemas.microsoft.com/office/drawing/2014/main" id="{48965548-37A9-4A04-94DD-2FDD2AED87A4}"/>
              </a:ext>
            </a:extLst>
          </p:cNvPr>
          <p:cNvSpPr>
            <a:spLocks noGrp="1"/>
          </p:cNvSpPr>
          <p:nvPr>
            <p:ph idx="1"/>
          </p:nvPr>
        </p:nvSpPr>
        <p:spPr>
          <a:xfrm>
            <a:off x="838200" y="1690687"/>
            <a:ext cx="10515600" cy="4731107"/>
          </a:xfrm>
        </p:spPr>
        <p:txBody>
          <a:bodyPr/>
          <a:lstStyle/>
          <a:p>
            <a:r>
              <a:rPr lang="en-US" dirty="0"/>
              <a:t>OSEPs emphasis is on amplifying and expanding efforts to Attract, Prepare and Retain effective personnel for ALL</a:t>
            </a:r>
          </a:p>
          <a:p>
            <a:r>
              <a:rPr lang="en-US" dirty="0"/>
              <a:t>OSEP has a strong history of support for both preservice and in-service preparation and support of teachers, leaders and providers--over 87 million dollars invested in 2019</a:t>
            </a:r>
          </a:p>
          <a:p>
            <a:r>
              <a:rPr lang="en-US" dirty="0"/>
              <a:t>Symposium Series- 3 part</a:t>
            </a:r>
          </a:p>
          <a:p>
            <a:r>
              <a:rPr lang="en-US" dirty="0"/>
              <a:t>Literature review and information gathering </a:t>
            </a:r>
          </a:p>
          <a:p>
            <a:r>
              <a:rPr lang="en-US" dirty="0"/>
              <a:t>Partnering with a variety of stakeholders and organizations</a:t>
            </a:r>
          </a:p>
          <a:p>
            <a:r>
              <a:rPr lang="en-US" dirty="0"/>
              <a:t>Capitalizing on the great work of our current investments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517AB08-9920-4646-B946-0A4492A6185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631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4152-D12E-41CE-9F41-F2B2E210CDA8}"/>
              </a:ext>
            </a:extLst>
          </p:cNvPr>
          <p:cNvSpPr>
            <a:spLocks noGrp="1"/>
          </p:cNvSpPr>
          <p:nvPr>
            <p:ph type="title"/>
          </p:nvPr>
        </p:nvSpPr>
        <p:spPr/>
        <p:txBody>
          <a:bodyPr/>
          <a:lstStyle/>
          <a:p>
            <a:r>
              <a:rPr lang="en-US" dirty="0"/>
              <a:t>Attract, Prepare and Retain </a:t>
            </a:r>
          </a:p>
        </p:txBody>
      </p:sp>
      <p:sp>
        <p:nvSpPr>
          <p:cNvPr id="3" name="Content Placeholder 2">
            <a:extLst>
              <a:ext uri="{FF2B5EF4-FFF2-40B4-BE49-F238E27FC236}">
                <a16:creationId xmlns:a16="http://schemas.microsoft.com/office/drawing/2014/main" id="{317289E7-1252-4960-8ACB-1491A1901F69}"/>
              </a:ext>
            </a:extLst>
          </p:cNvPr>
          <p:cNvSpPr>
            <a:spLocks noGrp="1"/>
          </p:cNvSpPr>
          <p:nvPr>
            <p:ph idx="1"/>
          </p:nvPr>
        </p:nvSpPr>
        <p:spPr/>
        <p:txBody>
          <a:bodyPr/>
          <a:lstStyle/>
          <a:p>
            <a:r>
              <a:rPr lang="en-US" dirty="0"/>
              <a:t>Focus Groups</a:t>
            </a:r>
          </a:p>
          <a:p>
            <a:pPr lvl="1"/>
            <a:r>
              <a:rPr lang="en-US" dirty="0"/>
              <a:t>Early Childhood</a:t>
            </a:r>
          </a:p>
          <a:p>
            <a:pPr lvl="1"/>
            <a:r>
              <a:rPr lang="en-US" dirty="0"/>
              <a:t>States</a:t>
            </a:r>
          </a:p>
          <a:p>
            <a:pPr lvl="1"/>
            <a:r>
              <a:rPr lang="en-US" dirty="0"/>
              <a:t>Principal Associations</a:t>
            </a:r>
          </a:p>
          <a:p>
            <a:pPr lvl="1"/>
            <a:r>
              <a:rPr lang="en-US" dirty="0"/>
              <a:t>Parents</a:t>
            </a:r>
          </a:p>
          <a:p>
            <a:pPr lvl="1"/>
            <a:r>
              <a:rPr lang="en-US" dirty="0"/>
              <a:t>Organization partners </a:t>
            </a:r>
          </a:p>
          <a:p>
            <a:pPr lvl="1"/>
            <a:r>
              <a:rPr lang="en-US" dirty="0"/>
              <a:t>And More </a:t>
            </a:r>
          </a:p>
          <a:p>
            <a:pPr marL="457200" lvl="1" indent="0">
              <a:buNone/>
            </a:pPr>
            <a:endParaRPr lang="en-US" dirty="0"/>
          </a:p>
          <a:p>
            <a:r>
              <a:rPr lang="en-US" dirty="0"/>
              <a:t>Summit 2020</a:t>
            </a:r>
          </a:p>
        </p:txBody>
      </p:sp>
      <p:sp>
        <p:nvSpPr>
          <p:cNvPr id="4" name="Slide Number Placeholder 3">
            <a:extLst>
              <a:ext uri="{FF2B5EF4-FFF2-40B4-BE49-F238E27FC236}">
                <a16:creationId xmlns:a16="http://schemas.microsoft.com/office/drawing/2014/main" id="{81FBC7D2-7239-423A-B8CF-491504FD0B0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039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838200" y="365125"/>
            <a:ext cx="10515600" cy="1325700"/>
          </a:xfrm>
          <a:prstGeom prst="rect">
            <a:avLst/>
          </a:prstGeom>
          <a:solidFill>
            <a:schemeClr val="accent5"/>
          </a:solidFill>
          <a:ln>
            <a:noFill/>
          </a:ln>
        </p:spPr>
        <p:txBody>
          <a:bodyPr spcFirstLastPara="1" wrap="square" lIns="91425" tIns="45700" rIns="91425" bIns="45700" anchor="ctr" anchorCtr="0">
            <a:noAutofit/>
          </a:bodyPr>
          <a:lstStyle/>
          <a:p>
            <a:r>
              <a:rPr lang="en-US" dirty="0"/>
              <a:t>What OSEP is Doing to Reach You</a:t>
            </a:r>
            <a:br>
              <a:rPr lang="en-US" dirty="0"/>
            </a:br>
            <a:endParaRPr dirty="0"/>
          </a:p>
        </p:txBody>
      </p:sp>
      <p:sp>
        <p:nvSpPr>
          <p:cNvPr id="235" name="Google Shape;235;p28"/>
          <p:cNvSpPr txBox="1">
            <a:spLocks noGrp="1"/>
          </p:cNvSpPr>
          <p:nvPr>
            <p:ph type="body" idx="1"/>
          </p:nvPr>
        </p:nvSpPr>
        <p:spPr>
          <a:xfrm>
            <a:off x="838200" y="1690688"/>
            <a:ext cx="10515600" cy="43512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dirty="0"/>
          </a:p>
          <a:p>
            <a:r>
              <a:rPr lang="en-US" dirty="0"/>
              <a:t>Newsletters</a:t>
            </a:r>
          </a:p>
          <a:p>
            <a:pPr lvl="1"/>
            <a:r>
              <a:rPr lang="en-US" sz="2800" dirty="0"/>
              <a:t>OSEP Update</a:t>
            </a:r>
          </a:p>
          <a:p>
            <a:pPr lvl="1"/>
            <a:r>
              <a:rPr lang="en-US" sz="2800" dirty="0"/>
              <a:t>Early Learning</a:t>
            </a:r>
            <a:endParaRPr lang="en-US" sz="2200" dirty="0"/>
          </a:p>
          <a:p>
            <a:r>
              <a:rPr lang="en-US" dirty="0"/>
              <a:t>OSERS Blog, Twitter</a:t>
            </a:r>
          </a:p>
          <a:p>
            <a:r>
              <a:rPr lang="en-US" dirty="0"/>
              <a:t>OSEP Symposia </a:t>
            </a:r>
          </a:p>
          <a:p>
            <a:r>
              <a:rPr lang="en-US" dirty="0"/>
              <a:t>OSEP Websites</a:t>
            </a:r>
          </a:p>
          <a:p>
            <a:pPr lvl="1"/>
            <a:r>
              <a:rPr lang="en-US" sz="2000" dirty="0">
                <a:hlinkClick r:id="rId3"/>
              </a:rPr>
              <a:t>https://osepideasthatwork</a:t>
            </a:r>
            <a:r>
              <a:rPr lang="en-US" dirty="0">
                <a:hlinkClick r:id="rId3"/>
              </a:rPr>
              <a:t>.org/</a:t>
            </a:r>
            <a:endParaRPr lang="en-US" dirty="0"/>
          </a:p>
          <a:p>
            <a:pPr lvl="1"/>
            <a:r>
              <a:rPr lang="en-US" sz="2000" dirty="0">
                <a:hlinkClick r:id="rId4"/>
              </a:rPr>
              <a:t>https://sites.ed.gov/idea/</a:t>
            </a:r>
            <a:r>
              <a:rPr lang="en-US" sz="2000" dirty="0"/>
              <a:t> </a:t>
            </a:r>
          </a:p>
          <a:p>
            <a:pPr marL="228600" lvl="0" indent="-228600" algn="l" rtl="0">
              <a:lnSpc>
                <a:spcPct val="90000"/>
              </a:lnSpc>
              <a:spcBef>
                <a:spcPts val="1000"/>
              </a:spcBef>
              <a:spcAft>
                <a:spcPts val="0"/>
              </a:spcAft>
              <a:buClr>
                <a:schemeClr val="dk1"/>
              </a:buClr>
              <a:buSzPts val="2800"/>
              <a:buChar char="•"/>
            </a:pPr>
            <a:endParaRPr dirty="0"/>
          </a:p>
        </p:txBody>
      </p:sp>
      <p:sp>
        <p:nvSpPr>
          <p:cNvPr id="236" name="Google Shape;236;p28"/>
          <p:cNvSpPr txBox="1">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200" b="0" i="0" u="none" strike="noStrike" kern="1200" cap="none" spc="0" normalizeH="0" baseline="0" noProof="0" dirty="0">
              <a:ln>
                <a:noFill/>
              </a:ln>
              <a:solidFill>
                <a:prstClr val="black"/>
              </a:solidFill>
              <a:effectLst/>
              <a:uLnTx/>
              <a:uFillTx/>
              <a:latin typeface="Calibri"/>
              <a:cs typeface="Calibri"/>
              <a:sym typeface="Calibri"/>
            </a:endParaRPr>
          </a:p>
        </p:txBody>
      </p:sp>
      <p:pic>
        <p:nvPicPr>
          <p:cNvPr id="3" name="Picture 2" descr="A screenshot of a cell phone&#10;&#10;Description automatically generated">
            <a:extLst>
              <a:ext uri="{FF2B5EF4-FFF2-40B4-BE49-F238E27FC236}">
                <a16:creationId xmlns:a16="http://schemas.microsoft.com/office/drawing/2014/main" id="{376EACD4-FE68-4E50-847F-30CCBF09FCD2}"/>
              </a:ext>
            </a:extLst>
          </p:cNvPr>
          <p:cNvPicPr>
            <a:picLocks noChangeAspect="1"/>
          </p:cNvPicPr>
          <p:nvPr/>
        </p:nvPicPr>
        <p:blipFill>
          <a:blip r:embed="rId5"/>
          <a:stretch>
            <a:fillRect/>
          </a:stretch>
        </p:blipFill>
        <p:spPr>
          <a:xfrm>
            <a:off x="5388076" y="1690688"/>
            <a:ext cx="6141573" cy="454985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noAutofit/>
          </a:bodyPr>
          <a:lstStyle/>
          <a:p>
            <a:r>
              <a:rPr lang="en-US" dirty="0">
                <a:ea typeface="Albany WT J" panose="020B0604020202020204" pitchFamily="34" charset="2"/>
                <a:cs typeface="Albany WT J" panose="020B0604020202020204" pitchFamily="34" charset="2"/>
              </a:rPr>
              <a:t>IDEA Website: Search Letters and Documents</a:t>
            </a:r>
          </a:p>
        </p:txBody>
      </p:sp>
      <p:pic>
        <p:nvPicPr>
          <p:cNvPr id="4" name="Content Placeholder 3" descr="Visual of the IDEA Website Policy Letters and Policy Support Documen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2438" y="807721"/>
            <a:ext cx="10227123" cy="5684520"/>
          </a:xfrm>
        </p:spPr>
      </p:pic>
    </p:spTree>
    <p:extLst>
      <p:ext uri="{BB962C8B-B14F-4D97-AF65-F5344CB8AC3E}">
        <p14:creationId xmlns:p14="http://schemas.microsoft.com/office/powerpoint/2010/main" val="3610326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0BE1D8-CFEE-4350-9B81-9136862D90C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descr="OSEP Ideas That Work">
            <a:extLst>
              <a:ext uri="{FF2B5EF4-FFF2-40B4-BE49-F238E27FC236}">
                <a16:creationId xmlns:a16="http://schemas.microsoft.com/office/drawing/2014/main" id="{8A2E4A87-7690-4856-9A94-2C00A671F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588" y="644239"/>
            <a:ext cx="7364363" cy="478243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hidden="1">
            <a:extLst>
              <a:ext uri="{FF2B5EF4-FFF2-40B4-BE49-F238E27FC236}">
                <a16:creationId xmlns:a16="http://schemas.microsoft.com/office/drawing/2014/main" id="{4302CF08-5FC5-4994-ADC8-7C0F8E2024B7}"/>
              </a:ext>
            </a:extLst>
          </p:cNvPr>
          <p:cNvSpPr>
            <a:spLocks noGrp="1"/>
          </p:cNvSpPr>
          <p:nvPr>
            <p:ph type="title"/>
          </p:nvPr>
        </p:nvSpPr>
        <p:spPr/>
        <p:txBody>
          <a:bodyPr/>
          <a:lstStyle/>
          <a:p>
            <a:r>
              <a:rPr lang="en-US" dirty="0"/>
              <a:t>Slide 29</a:t>
            </a:r>
          </a:p>
        </p:txBody>
      </p:sp>
    </p:spTree>
    <p:extLst>
      <p:ext uri="{BB962C8B-B14F-4D97-AF65-F5344CB8AC3E}">
        <p14:creationId xmlns:p14="http://schemas.microsoft.com/office/powerpoint/2010/main" val="247802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cap="none" dirty="0">
                <a:solidFill>
                  <a:schemeClr val="accent6">
                    <a:lumMod val="50000"/>
                  </a:schemeClr>
                </a:solidFill>
                <a:latin typeface="+mj-lt"/>
              </a:rPr>
              <a:t>Approach</a:t>
            </a:r>
          </a:p>
        </p:txBody>
      </p:sp>
      <p:sp>
        <p:nvSpPr>
          <p:cNvPr id="3" name="Content Placeholder 2"/>
          <p:cNvSpPr>
            <a:spLocks noGrp="1"/>
          </p:cNvSpPr>
          <p:nvPr>
            <p:ph idx="1"/>
          </p:nvPr>
        </p:nvSpPr>
        <p:spPr>
          <a:xfrm>
            <a:off x="609600" y="1000125"/>
            <a:ext cx="10972800" cy="5321162"/>
          </a:xfrm>
        </p:spPr>
        <p:txBody>
          <a:bodyPr>
            <a:normAutofit lnSpcReduction="10000"/>
          </a:bodyPr>
          <a:lstStyle/>
          <a:p>
            <a:r>
              <a:rPr lang="en-US" sz="3600" dirty="0"/>
              <a:t>The new OESE, which includes a combined OESE and OII, is focused on providing transparent, timely, high-quality, and differentiated support that recognizes the individual needs of each grantee. </a:t>
            </a:r>
          </a:p>
          <a:p>
            <a:pPr marL="1200150" indent="-628650"/>
            <a:r>
              <a:rPr lang="en-US" sz="3200" dirty="0"/>
              <a:t>Administer grants in an accurate, timely, thorough manner;</a:t>
            </a:r>
          </a:p>
          <a:p>
            <a:pPr marL="1200150" indent="-628650"/>
            <a:r>
              <a:rPr lang="en-US" sz="3200" dirty="0"/>
              <a:t>Build mutually beneficial, resilient and trusting relationships with grantees;</a:t>
            </a:r>
          </a:p>
          <a:p>
            <a:pPr marL="1200150" indent="-628650"/>
            <a:r>
              <a:rPr lang="en-US" sz="3200" dirty="0"/>
              <a:t>Improve efficiency, effectiveness and collaboration for internal operations and external stakeholders; and</a:t>
            </a:r>
          </a:p>
          <a:p>
            <a:pPr marL="1200150" indent="-628650"/>
            <a:r>
              <a:rPr lang="en-US" sz="3200" dirty="0"/>
              <a:t>Improve dissemination and build capacity related to evidence-based practices. </a:t>
            </a:r>
          </a:p>
          <a:p>
            <a:endParaRPr lang="en-US" dirty="0"/>
          </a:p>
        </p:txBody>
      </p:sp>
      <p:sp>
        <p:nvSpPr>
          <p:cNvPr id="5" name="Slide Number Placeholder 4"/>
          <p:cNvSpPr>
            <a:spLocks noGrp="1"/>
          </p:cNvSpPr>
          <p:nvPr>
            <p:ph type="sldNum" sz="quarter" idx="11"/>
          </p:nvPr>
        </p:nvSpPr>
        <p:spPr/>
        <p:txBody>
          <a:bodyPr/>
          <a:lstStyle/>
          <a:p>
            <a:pPr defTabSz="457200">
              <a:defRPr/>
            </a:pPr>
            <a:fld id="{D24C62AC-34AC-44FA-925B-65FA1B2D13C3}" type="slidenum">
              <a:rPr lang="en-US" smtClean="0"/>
              <a:pPr defTabSz="457200">
                <a:defRPr/>
              </a:pPr>
              <a:t>3</a:t>
            </a:fld>
            <a:endParaRPr lang="en-US" dirty="0"/>
          </a:p>
        </p:txBody>
      </p:sp>
      <p:pic>
        <p:nvPicPr>
          <p:cNvPr id="6" name="Picture 5" descr="A close up of a sign&#10;&#10;Description automatically generated">
            <a:extLst>
              <a:ext uri="{FF2B5EF4-FFF2-40B4-BE49-F238E27FC236}">
                <a16:creationId xmlns:a16="http://schemas.microsoft.com/office/drawing/2014/main" id="{58C77B52-1E6A-4400-B4C6-16E82BC3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386" y="6032786"/>
            <a:ext cx="706014" cy="706014"/>
          </a:xfrm>
          <a:prstGeom prst="rect">
            <a:avLst/>
          </a:prstGeom>
        </p:spPr>
      </p:pic>
    </p:spTree>
    <p:extLst>
      <p:ext uri="{BB962C8B-B14F-4D97-AF65-F5344CB8AC3E}">
        <p14:creationId xmlns:p14="http://schemas.microsoft.com/office/powerpoint/2010/main" val="3009741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dirty="0"/>
              <a:t>OSEP IDEAs That Work</a:t>
            </a:r>
          </a:p>
        </p:txBody>
      </p:sp>
      <p:pic>
        <p:nvPicPr>
          <p:cNvPr id="4" name="Content Placeholder 3" descr="Visual of OSEP IDEAs That Work.or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9040" y="1210546"/>
            <a:ext cx="10292080" cy="5261374"/>
          </a:xfrm>
        </p:spPr>
      </p:pic>
    </p:spTree>
    <p:extLst>
      <p:ext uri="{BB962C8B-B14F-4D97-AF65-F5344CB8AC3E}">
        <p14:creationId xmlns:p14="http://schemas.microsoft.com/office/powerpoint/2010/main" val="2013353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0"/>
            <a:ext cx="9022080" cy="1143000"/>
          </a:xfrm>
        </p:spPr>
        <p:txBody>
          <a:bodyPr/>
          <a:lstStyle/>
          <a:p>
            <a:r>
              <a:rPr lang="en-US" dirty="0"/>
              <a:t>GRADS 360</a:t>
            </a:r>
          </a:p>
        </p:txBody>
      </p:sp>
      <p:pic>
        <p:nvPicPr>
          <p:cNvPr id="4" name="Content Placeholder 3" descr="GRADS 360 website homepage"/>
          <p:cNvPicPr>
            <a:picLocks noGrp="1" noChangeAspect="1"/>
          </p:cNvPicPr>
          <p:nvPr>
            <p:ph idx="1"/>
          </p:nvPr>
        </p:nvPicPr>
        <p:blipFill rotWithShape="1">
          <a:blip r:embed="rId3">
            <a:extLst>
              <a:ext uri="{28A0092B-C50C-407E-A947-70E740481C1C}">
                <a14:useLocalDpi xmlns:a14="http://schemas.microsoft.com/office/drawing/2010/main" val="0"/>
              </a:ext>
            </a:extLst>
          </a:blip>
          <a:srcRect l="2319"/>
          <a:stretch/>
        </p:blipFill>
        <p:spPr>
          <a:xfrm>
            <a:off x="1188720" y="975518"/>
            <a:ext cx="10342880" cy="5516722"/>
          </a:xfrm>
        </p:spPr>
      </p:pic>
    </p:spTree>
    <p:extLst>
      <p:ext uri="{BB962C8B-B14F-4D97-AF65-F5344CB8AC3E}">
        <p14:creationId xmlns:p14="http://schemas.microsoft.com/office/powerpoint/2010/main" val="4022751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F38D26-47E7-4749-BABF-600F3048D3C0}"/>
              </a:ext>
            </a:extLst>
          </p:cNvPr>
          <p:cNvSpPr>
            <a:spLocks noGrp="1"/>
          </p:cNvSpPr>
          <p:nvPr>
            <p:ph type="title"/>
          </p:nvPr>
        </p:nvSpPr>
        <p:spPr/>
        <p:txBody>
          <a:bodyPr/>
          <a:lstStyle/>
          <a:p>
            <a:r>
              <a:rPr lang="en-US" dirty="0"/>
              <a:t>What Our Centers are Doing to Reach You</a:t>
            </a:r>
          </a:p>
        </p:txBody>
      </p:sp>
      <p:sp>
        <p:nvSpPr>
          <p:cNvPr id="4" name="Text Placeholder 3">
            <a:extLst>
              <a:ext uri="{FF2B5EF4-FFF2-40B4-BE49-F238E27FC236}">
                <a16:creationId xmlns:a16="http://schemas.microsoft.com/office/drawing/2014/main" id="{CD61BF6F-9286-43F3-936D-25ACFE4FD199}"/>
              </a:ext>
            </a:extLst>
          </p:cNvPr>
          <p:cNvSpPr>
            <a:spLocks noGrp="1"/>
          </p:cNvSpPr>
          <p:nvPr>
            <p:ph type="body" idx="1"/>
          </p:nvPr>
        </p:nvSpPr>
        <p:spPr/>
        <p:txBody>
          <a:bodyPr/>
          <a:lstStyle/>
          <a:p>
            <a:r>
              <a:rPr lang="en-US" sz="3600" dirty="0"/>
              <a:t>Partnerships</a:t>
            </a:r>
          </a:p>
          <a:p>
            <a:pPr lvl="1"/>
            <a:r>
              <a:rPr lang="en-US" sz="3200" dirty="0"/>
              <a:t>With OSEP and Department of Education-funded Centers</a:t>
            </a:r>
          </a:p>
          <a:p>
            <a:pPr lvl="1"/>
            <a:r>
              <a:rPr lang="en-US" sz="3200" dirty="0"/>
              <a:t>With Associations (e.g., CEC, CCSSO, NASDSE)</a:t>
            </a:r>
          </a:p>
          <a:p>
            <a:pPr marL="571500" lvl="1" indent="0">
              <a:buNone/>
            </a:pPr>
            <a:endParaRPr lang="en-US" sz="3200" dirty="0"/>
          </a:p>
          <a:p>
            <a:r>
              <a:rPr lang="en-US" sz="3600" dirty="0"/>
              <a:t>Social media platforms</a:t>
            </a:r>
          </a:p>
          <a:p>
            <a:pPr lvl="1"/>
            <a:r>
              <a:rPr lang="en-US" sz="3200" dirty="0"/>
              <a:t>Twitter</a:t>
            </a:r>
          </a:p>
          <a:p>
            <a:pPr lvl="1"/>
            <a:r>
              <a:rPr lang="en-US" sz="3200" dirty="0"/>
              <a:t>Facebook</a:t>
            </a:r>
          </a:p>
          <a:p>
            <a:endParaRPr lang="en-US" dirty="0"/>
          </a:p>
        </p:txBody>
      </p:sp>
      <p:sp>
        <p:nvSpPr>
          <p:cNvPr id="2" name="Slide Number Placeholder 1">
            <a:extLst>
              <a:ext uri="{FF2B5EF4-FFF2-40B4-BE49-F238E27FC236}">
                <a16:creationId xmlns:a16="http://schemas.microsoft.com/office/drawing/2014/main" id="{50389293-A1AC-456E-976D-B16874886803}"/>
              </a:ext>
            </a:extLst>
          </p:cNvPr>
          <p:cNvSpPr>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1200" cap="none" spc="0" normalizeH="0" baseline="0" noProof="0" dirty="0">
              <a:ln>
                <a:noFill/>
              </a:ln>
              <a:solidFill>
                <a:prstClr val="black"/>
              </a:solidFill>
              <a:effectLst/>
              <a:uLnTx/>
              <a:uFillTx/>
              <a:latin typeface="Calibri"/>
              <a:cs typeface="Calibri"/>
              <a:sym typeface="Calibri"/>
            </a:endParaRPr>
          </a:p>
        </p:txBody>
      </p:sp>
    </p:spTree>
    <p:extLst>
      <p:ext uri="{BB962C8B-B14F-4D97-AF65-F5344CB8AC3E}">
        <p14:creationId xmlns:p14="http://schemas.microsoft.com/office/powerpoint/2010/main" val="2818085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26CE94F-7D73-42DC-A0E1-17762D01383F}"/>
              </a:ext>
            </a:extLst>
          </p:cNvPr>
          <p:cNvSpPr>
            <a:spLocks noGrp="1"/>
          </p:cNvSpPr>
          <p:nvPr>
            <p:ph type="title"/>
          </p:nvPr>
        </p:nvSpPr>
        <p:spPr/>
        <p:txBody>
          <a:bodyPr/>
          <a:lstStyle/>
          <a:p>
            <a:r>
              <a:rPr lang="en-US" dirty="0"/>
              <a:t>Centers Working Together to Serve You</a:t>
            </a:r>
          </a:p>
        </p:txBody>
      </p:sp>
      <p:sp>
        <p:nvSpPr>
          <p:cNvPr id="3" name="Content Placeholder 2"/>
          <p:cNvSpPr>
            <a:spLocks noGrp="1"/>
          </p:cNvSpPr>
          <p:nvPr>
            <p:ph type="body" idx="1"/>
          </p:nvPr>
        </p:nvSpPr>
        <p:spPr>
          <a:xfrm>
            <a:off x="838200" y="1696786"/>
            <a:ext cx="10515600" cy="4179888"/>
          </a:xfrm>
        </p:spPr>
        <p:txBody>
          <a:bodyPr/>
          <a:lstStyle/>
          <a:p>
            <a:pPr algn="r"/>
            <a:endParaRPr lang="en-US" dirty="0"/>
          </a:p>
        </p:txBody>
      </p:sp>
      <p:sp>
        <p:nvSpPr>
          <p:cNvPr id="6" name="Slide Number Placeholder 5">
            <a:extLst>
              <a:ext uri="{FF2B5EF4-FFF2-40B4-BE49-F238E27FC236}">
                <a16:creationId xmlns:a16="http://schemas.microsoft.com/office/drawing/2014/main" id="{3BD6625B-C6B3-44F1-B1DB-7766E15E04E0}"/>
              </a:ext>
            </a:extLst>
          </p:cNvPr>
          <p:cNvSpPr>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1200" cap="none" spc="0" normalizeH="0" baseline="0" noProof="0" dirty="0">
              <a:ln>
                <a:noFill/>
              </a:ln>
              <a:solidFill>
                <a:prstClr val="black"/>
              </a:solidFill>
              <a:effectLst/>
              <a:uLnTx/>
              <a:uFillTx/>
              <a:latin typeface="Calibri"/>
              <a:cs typeface="Calibri"/>
              <a:sym typeface="Calibri"/>
            </a:endParaRPr>
          </a:p>
        </p:txBody>
      </p:sp>
      <p:pic>
        <p:nvPicPr>
          <p:cNvPr id="2050" name="Picture 2" descr="Image result for pbis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98" y="5182069"/>
            <a:ext cx="4743588" cy="1212173"/>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983" y="1568912"/>
            <a:ext cx="3947404" cy="1654542"/>
          </a:xfrm>
          <a:prstGeom prst="rect">
            <a:avLst/>
          </a:prstGeom>
          <a:noFill/>
          <a:ln w="952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6068292" y="2915677"/>
            <a:ext cx="4087091"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sng" strike="noStrike" kern="1200" cap="none" spc="0" normalizeH="0" baseline="0" noProof="0" dirty="0">
              <a:ln>
                <a:noFill/>
              </a:ln>
              <a:solidFill>
                <a:srgbClr val="9BBB59">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9BBB59">
                    <a:lumMod val="50000"/>
                  </a:srgbClr>
                </a:solidFill>
                <a:effectLst/>
                <a:uLnTx/>
                <a:uFillTx/>
                <a:latin typeface="Calibri"/>
                <a:ea typeface="+mn-ea"/>
                <a:cs typeface="+mn-cs"/>
              </a:rPr>
              <a:t>http://www.parentcenterhub.org/</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BBB59">
                  <a:lumMod val="50000"/>
                </a:srgbClr>
              </a:solidFill>
              <a:effectLst/>
              <a:uLnTx/>
              <a:uFillTx/>
              <a:latin typeface="Calibri"/>
              <a:ea typeface="+mn-ea"/>
              <a:cs typeface="+mn-cs"/>
            </a:endParaRPr>
          </a:p>
        </p:txBody>
      </p:sp>
      <p:sp>
        <p:nvSpPr>
          <p:cNvPr id="13" name="Title 1">
            <a:extLst>
              <a:ext uri="{C183D7F6-B498-43B3-948B-1728B52AA6E4}">
                <adec:decorative xmlns:adec="http://schemas.microsoft.com/office/drawing/2017/decorative" val="1"/>
              </a:ext>
            </a:extLst>
          </p:cNvPr>
          <p:cNvSpPr txBox="1">
            <a:spLocks/>
          </p:cNvSpPr>
          <p:nvPr/>
        </p:nvSpPr>
        <p:spPr>
          <a:xfrm>
            <a:off x="2029691" y="1619250"/>
            <a:ext cx="8229600" cy="563562"/>
          </a:xfrm>
          <a:prstGeom prst="rect">
            <a:avLst/>
          </a:prstGeom>
        </p:spPr>
        <p:txBody>
          <a:bodyPr vert="horz" anchor="t"/>
          <a:lstStyle>
            <a:lvl1pPr algn="l" defTabSz="914400" rtl="0" eaLnBrk="1" latinLnBrk="0" hangingPunct="1">
              <a:spcBef>
                <a:spcPct val="0"/>
              </a:spcBef>
              <a:buNone/>
              <a:defRPr sz="3600" b="1" kern="1200" cap="all" baseline="0">
                <a:solidFill>
                  <a:srgbClr val="038A00"/>
                </a:solidFill>
                <a:latin typeface="Tw Cen MT"/>
                <a:ea typeface="+mj-ea"/>
                <a:cs typeface="Tw Cen M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all" spc="0" normalizeH="0" baseline="0" noProof="0" dirty="0">
              <a:ln>
                <a:noFill/>
              </a:ln>
              <a:solidFill>
                <a:srgbClr val="038A00"/>
              </a:solidFill>
              <a:effectLst/>
              <a:uLnTx/>
              <a:uFillTx/>
              <a:latin typeface="Tw Cen MT"/>
              <a:ea typeface="+mj-ea"/>
            </a:endParaRPr>
          </a:p>
        </p:txBody>
      </p:sp>
      <p:sp>
        <p:nvSpPr>
          <p:cNvPr id="14" name="Content Placeholder 2">
            <a:extLst>
              <a:ext uri="{C183D7F6-B498-43B3-948B-1728B52AA6E4}">
                <adec:decorative xmlns:adec="http://schemas.microsoft.com/office/drawing/2017/decorative" val="1"/>
              </a:ext>
            </a:extLst>
          </p:cNvPr>
          <p:cNvSpPr txBox="1">
            <a:spLocks/>
          </p:cNvSpPr>
          <p:nvPr/>
        </p:nvSpPr>
        <p:spPr>
          <a:xfrm>
            <a:off x="2010641" y="2161849"/>
            <a:ext cx="8229600" cy="4068763"/>
          </a:xfrm>
          <a:prstGeom prst="rect">
            <a:avLst/>
          </a:prstGeom>
        </p:spPr>
        <p:txBody>
          <a:bodyPr vert="horz" lIns="91440" tIns="45720" rIns="91440" bIns="45720" rtlCol="0">
            <a:normAutofit/>
          </a:bodyPr>
          <a:lstStyle>
            <a:lvl1pPr marL="548640" indent="-274320" algn="l" defTabSz="914400" rtl="0" eaLnBrk="1" latinLnBrk="0" hangingPunct="1">
              <a:spcBef>
                <a:spcPct val="20000"/>
              </a:spcBef>
              <a:buClr>
                <a:srgbClr val="038A00"/>
              </a:buClr>
              <a:buFont typeface="Wingdings" charset="2"/>
              <a:buChar char="§"/>
              <a:defRPr sz="2400" kern="1200" baseline="0">
                <a:solidFill>
                  <a:srgbClr val="333333"/>
                </a:solidFill>
                <a:latin typeface="Tw Cen MT"/>
                <a:ea typeface="+mn-ea"/>
                <a:cs typeface="Tw Cen MT"/>
              </a:defRPr>
            </a:lvl1pPr>
            <a:lvl2pPr marL="1097280" indent="-292608" algn="l" defTabSz="914400" rtl="0" eaLnBrk="1" latinLnBrk="0" hangingPunct="1">
              <a:spcBef>
                <a:spcPct val="20000"/>
              </a:spcBef>
              <a:buClr>
                <a:srgbClr val="038A00"/>
              </a:buClr>
              <a:buFont typeface="Arial" panose="020B0604020202020204" pitchFamily="34" charset="0"/>
              <a:buChar char="–"/>
              <a:defRPr sz="2100" kern="1200">
                <a:solidFill>
                  <a:srgbClr val="333333"/>
                </a:solidFill>
                <a:latin typeface="Tw Cen MT"/>
                <a:ea typeface="+mn-ea"/>
                <a:cs typeface="Tw Cen MT"/>
              </a:defRPr>
            </a:lvl2pPr>
            <a:lvl3pPr marL="1627632" indent="-237744" algn="l" defTabSz="914400" rtl="0" eaLnBrk="1" latinLnBrk="0" hangingPunct="1">
              <a:spcBef>
                <a:spcPct val="20000"/>
              </a:spcBef>
              <a:buClr>
                <a:srgbClr val="038A00"/>
              </a:buClr>
              <a:buFont typeface="Wingdings" charset="2"/>
              <a:buChar char="§"/>
              <a:defRPr sz="1800" kern="1200">
                <a:solidFill>
                  <a:srgbClr val="333333"/>
                </a:solidFill>
                <a:latin typeface="Tw Cen MT"/>
                <a:ea typeface="+mn-ea"/>
                <a:cs typeface="Tw Cen MT"/>
              </a:defRPr>
            </a:lvl3pPr>
            <a:lvl4pPr marL="2176272" indent="-274320" algn="l" defTabSz="914400" rtl="0" eaLnBrk="1" latinLnBrk="0" hangingPunct="1">
              <a:spcBef>
                <a:spcPct val="20000"/>
              </a:spcBef>
              <a:buClr>
                <a:srgbClr val="038A00"/>
              </a:buClr>
              <a:buFont typeface="Arial" panose="020B0604020202020204" pitchFamily="34" charset="0"/>
              <a:buChar char="–"/>
              <a:defRPr sz="1600" kern="1200">
                <a:solidFill>
                  <a:srgbClr val="333333"/>
                </a:solidFill>
                <a:latin typeface="Tw Cen MT"/>
                <a:ea typeface="+mn-ea"/>
                <a:cs typeface="Tw Cen MT"/>
              </a:defRPr>
            </a:lvl4pPr>
            <a:lvl5pPr marL="2057400" indent="-228600" algn="l" defTabSz="914400" rtl="0" eaLnBrk="1" latinLnBrk="0" hangingPunct="1">
              <a:spcBef>
                <a:spcPct val="20000"/>
              </a:spcBef>
              <a:buClr>
                <a:srgbClr val="038A00"/>
              </a:buClr>
              <a:buFont typeface="Arial" panose="020B0604020202020204" pitchFamily="34" charset="0"/>
              <a:buChar char="»"/>
              <a:defRPr sz="1800" kern="1200">
                <a:solidFill>
                  <a:schemeClr val="tx1"/>
                </a:solidFill>
                <a:latin typeface="Tw Cen MT"/>
                <a:ea typeface="+mn-ea"/>
                <a:cs typeface="Tw Cen MT"/>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marR="0" lvl="0" indent="0" algn="l" defTabSz="914400" rtl="0" eaLnBrk="1" fontAlgn="auto" latinLnBrk="0" hangingPunct="1">
              <a:lnSpc>
                <a:spcPct val="100000"/>
              </a:lnSpc>
              <a:spcBef>
                <a:spcPct val="20000"/>
              </a:spcBef>
              <a:spcAft>
                <a:spcPts val="0"/>
              </a:spcAft>
              <a:buClr>
                <a:srgbClr val="038A00"/>
              </a:buClr>
              <a:buSzTx/>
              <a:buFont typeface="Wingdings" charset="2"/>
              <a:buNone/>
              <a:tabLst/>
              <a:defRPr/>
            </a:pPr>
            <a:endParaRPr kumimoji="0" lang="en-US" sz="2400" b="0" i="0" u="none" strike="noStrike" kern="1200" cap="none" spc="0" normalizeH="0" baseline="0" noProof="0" dirty="0">
              <a:ln>
                <a:noFill/>
              </a:ln>
              <a:solidFill>
                <a:srgbClr val="333333"/>
              </a:solidFill>
              <a:effectLst/>
              <a:uLnTx/>
              <a:uFillTx/>
              <a:latin typeface="Tw Cen MT"/>
              <a:ea typeface="+mn-ea"/>
            </a:endParaRPr>
          </a:p>
        </p:txBody>
      </p:sp>
      <p:pic>
        <p:nvPicPr>
          <p:cNvPr id="2056" name="Picture 8" descr="Bookshare a Benetech Initia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0379" y="3531230"/>
            <a:ext cx="4030807" cy="1613361"/>
          </a:xfrm>
          <a:prstGeom prst="rect">
            <a:avLst/>
          </a:prstGeom>
          <a:noFill/>
          <a:ln w="9525">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7170" name="Picture 2" descr="National Center on Intensive Interven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1" y="4615010"/>
            <a:ext cx="4526833" cy="1059163"/>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2" descr="National Center on Improving Literac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3578" y="3544571"/>
            <a:ext cx="4556801" cy="107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xplosion 2 3"/>
          <p:cNvSpPr/>
          <p:nvPr/>
        </p:nvSpPr>
        <p:spPr>
          <a:xfrm>
            <a:off x="2029691" y="1447800"/>
            <a:ext cx="4114801" cy="232965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Partnerships  with other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OSEP Investments</a:t>
            </a:r>
          </a:p>
        </p:txBody>
      </p:sp>
      <p:pic>
        <p:nvPicPr>
          <p:cNvPr id="15" name="Picture 9" descr="ECTA Cen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6345" y="4959340"/>
            <a:ext cx="3984638" cy="1094482"/>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3622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uncil for Exceptional Children">
            <a:extLst>
              <a:ext uri="{FF2B5EF4-FFF2-40B4-BE49-F238E27FC236}">
                <a16:creationId xmlns:a16="http://schemas.microsoft.com/office/drawing/2014/main" id="{D3204B86-7466-492F-8963-9364F722A92E}"/>
              </a:ext>
            </a:extLst>
          </p:cNvPr>
          <p:cNvPicPr>
            <a:picLocks noChangeAspect="1"/>
          </p:cNvPicPr>
          <p:nvPr/>
        </p:nvPicPr>
        <p:blipFill>
          <a:blip r:embed="rId3"/>
          <a:stretch>
            <a:fillRect/>
          </a:stretch>
        </p:blipFill>
        <p:spPr>
          <a:xfrm>
            <a:off x="1322074" y="4463171"/>
            <a:ext cx="4048125" cy="1476375"/>
          </a:xfrm>
          <a:prstGeom prst="rect">
            <a:avLst/>
          </a:prstGeom>
        </p:spPr>
      </p:pic>
      <p:pic>
        <p:nvPicPr>
          <p:cNvPr id="9220" name="Picture 4" descr="CEEDAR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2691" y="4921759"/>
            <a:ext cx="315109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hidden="1">
            <a:extLst>
              <a:ext uri="{FF2B5EF4-FFF2-40B4-BE49-F238E27FC236}">
                <a16:creationId xmlns:a16="http://schemas.microsoft.com/office/drawing/2014/main" id="{81627C93-3D6A-4945-8A7C-4EA1608A39D0}"/>
              </a:ext>
            </a:extLst>
          </p:cNvPr>
          <p:cNvSpPr>
            <a:spLocks noGrp="1"/>
          </p:cNvSpPr>
          <p:nvPr>
            <p:ph type="title"/>
          </p:nvPr>
        </p:nvSpPr>
        <p:spPr/>
        <p:txBody>
          <a:bodyPr/>
          <a:lstStyle/>
          <a:p>
            <a:r>
              <a:rPr lang="en-US" dirty="0"/>
              <a:t>Slide 34</a:t>
            </a:r>
          </a:p>
        </p:txBody>
      </p:sp>
      <p:sp>
        <p:nvSpPr>
          <p:cNvPr id="7" name="Text Placeholder 6">
            <a:extLst>
              <a:ext uri="{FF2B5EF4-FFF2-40B4-BE49-F238E27FC236}">
                <a16:creationId xmlns:a16="http://schemas.microsoft.com/office/drawing/2014/main" id="{E562A0DD-0A42-49E7-BCD2-363879C40EF0}"/>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8900E42F-E8BB-4687-8906-211AB78FBF67}"/>
              </a:ext>
            </a:extLst>
          </p:cNvPr>
          <p:cNvSpPr>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cs typeface="Calibri"/>
              <a:sym typeface="Calibri"/>
            </a:endParaRPr>
          </a:p>
        </p:txBody>
      </p:sp>
      <p:pic>
        <p:nvPicPr>
          <p:cNvPr id="3074" name="Picture 2" descr="High-Leverage Practices in Special Education"/>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bwMode="auto">
          <a:xfrm>
            <a:off x="851075" y="1704106"/>
            <a:ext cx="1984375" cy="258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High-Leverage Practices in Special Education">
            <a:extLst>
              <a:ext uri="{FF2B5EF4-FFF2-40B4-BE49-F238E27FC236}">
                <a16:creationId xmlns:a16="http://schemas.microsoft.com/office/drawing/2014/main" id="{F8E9AF98-EF39-4749-9D9C-DDB74CBBBCFA}"/>
              </a:ext>
            </a:extLst>
          </p:cNvPr>
          <p:cNvPicPr>
            <a:picLocks noChangeAspect="1"/>
          </p:cNvPicPr>
          <p:nvPr/>
        </p:nvPicPr>
        <p:blipFill>
          <a:blip r:embed="rId6"/>
          <a:stretch>
            <a:fillRect/>
          </a:stretch>
        </p:blipFill>
        <p:spPr>
          <a:xfrm>
            <a:off x="794470" y="482590"/>
            <a:ext cx="8959130" cy="1036658"/>
          </a:xfrm>
          <a:prstGeom prst="rect">
            <a:avLst/>
          </a:prstGeom>
        </p:spPr>
      </p:pic>
      <p:pic>
        <p:nvPicPr>
          <p:cNvPr id="17" name="Picture 16">
            <a:extLst>
              <a:ext uri="{FF2B5EF4-FFF2-40B4-BE49-F238E27FC236}">
                <a16:creationId xmlns:a16="http://schemas.microsoft.com/office/drawing/2014/main" id="{BB27626C-3C68-4926-961A-19ED6A0B74C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640746" y="1901057"/>
            <a:ext cx="3974311" cy="2069464"/>
          </a:xfrm>
          <a:prstGeom prst="rect">
            <a:avLst/>
          </a:prstGeom>
        </p:spPr>
      </p:pic>
      <p:sp>
        <p:nvSpPr>
          <p:cNvPr id="5" name="TextBox 4">
            <a:extLst>
              <a:ext uri="{FF2B5EF4-FFF2-40B4-BE49-F238E27FC236}">
                <a16:creationId xmlns:a16="http://schemas.microsoft.com/office/drawing/2014/main" id="{0F3D7090-1532-4318-960C-31A20549A01C}"/>
              </a:ext>
            </a:extLst>
          </p:cNvPr>
          <p:cNvSpPr txBox="1"/>
          <p:nvPr/>
        </p:nvSpPr>
        <p:spPr>
          <a:xfrm>
            <a:off x="3514566" y="2574611"/>
            <a:ext cx="4796798"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Collaboration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Instruction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Social / Emotional / Behavioral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589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78995C-CAC8-4BE4-B6B5-854108E163DC}"/>
              </a:ext>
            </a:extLst>
          </p:cNvPr>
          <p:cNvSpPr>
            <a:spLocks noGrp="1"/>
          </p:cNvSpPr>
          <p:nvPr>
            <p:ph type="title"/>
          </p:nvPr>
        </p:nvSpPr>
        <p:spPr/>
        <p:txBody>
          <a:bodyPr/>
          <a:lstStyle/>
          <a:p>
            <a:r>
              <a:rPr lang="en-US" dirty="0"/>
              <a:t>OSEP Center Twitter</a:t>
            </a:r>
          </a:p>
        </p:txBody>
      </p:sp>
      <p:sp>
        <p:nvSpPr>
          <p:cNvPr id="6" name="Text Placeholder 5">
            <a:extLst>
              <a:ext uri="{FF2B5EF4-FFF2-40B4-BE49-F238E27FC236}">
                <a16:creationId xmlns:a16="http://schemas.microsoft.com/office/drawing/2014/main" id="{8346605B-6F07-45D8-8B5A-CEB08AAAA274}"/>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FC3648E0-D043-4F98-8DDF-0F0E9A6BF97D}"/>
              </a:ext>
            </a:extLst>
          </p:cNvPr>
          <p:cNvSpPr>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200" b="0" i="0" u="none" strike="noStrike" kern="1200" cap="none" spc="0" normalizeH="0" baseline="0" noProof="0" dirty="0">
              <a:ln>
                <a:noFill/>
              </a:ln>
              <a:solidFill>
                <a:prstClr val="black"/>
              </a:solidFill>
              <a:effectLst/>
              <a:uLnTx/>
              <a:uFillTx/>
              <a:latin typeface="Calibri"/>
              <a:cs typeface="Calibri"/>
              <a:sym typeface="Calibri"/>
            </a:endParaRPr>
          </a:p>
        </p:txBody>
      </p:sp>
      <p:pic>
        <p:nvPicPr>
          <p:cNvPr id="5" name="Picture 4" descr="A screenshot of a cell phone&#10;&#10;Description automatically generated">
            <a:extLst>
              <a:ext uri="{FF2B5EF4-FFF2-40B4-BE49-F238E27FC236}">
                <a16:creationId xmlns:a16="http://schemas.microsoft.com/office/drawing/2014/main" id="{EBA58E0A-CF99-4B2C-BB8A-852B599571FF}"/>
              </a:ext>
            </a:extLst>
          </p:cNvPr>
          <p:cNvPicPr>
            <a:picLocks noChangeAspect="1"/>
          </p:cNvPicPr>
          <p:nvPr/>
        </p:nvPicPr>
        <p:blipFill>
          <a:blip r:embed="rId2"/>
          <a:stretch>
            <a:fillRect/>
          </a:stretch>
        </p:blipFill>
        <p:spPr>
          <a:xfrm>
            <a:off x="492934" y="1582993"/>
            <a:ext cx="8226462" cy="4909881"/>
          </a:xfrm>
          <a:prstGeom prst="rect">
            <a:avLst/>
          </a:prstGeom>
        </p:spPr>
      </p:pic>
    </p:spTree>
    <p:extLst>
      <p:ext uri="{BB962C8B-B14F-4D97-AF65-F5344CB8AC3E}">
        <p14:creationId xmlns:p14="http://schemas.microsoft.com/office/powerpoint/2010/main" val="2690702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2F1A2-CAB6-45F3-8CFF-C12FDA3DC034}"/>
              </a:ext>
            </a:extLst>
          </p:cNvPr>
          <p:cNvSpPr>
            <a:spLocks noGrp="1"/>
          </p:cNvSpPr>
          <p:nvPr>
            <p:ph type="title"/>
          </p:nvPr>
        </p:nvSpPr>
        <p:spPr/>
        <p:txBody>
          <a:bodyPr/>
          <a:lstStyle/>
          <a:p>
            <a:r>
              <a:rPr lang="en-US" dirty="0"/>
              <a:t>OSEP Center Facebook Page</a:t>
            </a:r>
          </a:p>
        </p:txBody>
      </p:sp>
      <p:sp>
        <p:nvSpPr>
          <p:cNvPr id="6" name="Text Placeholder 5">
            <a:extLst>
              <a:ext uri="{FF2B5EF4-FFF2-40B4-BE49-F238E27FC236}">
                <a16:creationId xmlns:a16="http://schemas.microsoft.com/office/drawing/2014/main" id="{C36A088E-420C-4A61-97DD-82C1B60FD4A0}"/>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F81C9C4F-16D4-4C67-916A-1F1597C8D9B7}"/>
              </a:ext>
            </a:extLst>
          </p:cNvPr>
          <p:cNvSpPr>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200" b="0" i="0" u="none" strike="noStrike" kern="1200" cap="none" spc="0" normalizeH="0" baseline="0" noProof="0" dirty="0">
              <a:ln>
                <a:noFill/>
              </a:ln>
              <a:solidFill>
                <a:prstClr val="black"/>
              </a:solidFill>
              <a:effectLst/>
              <a:uLnTx/>
              <a:uFillTx/>
              <a:latin typeface="Calibri"/>
              <a:cs typeface="Calibri"/>
              <a:sym typeface="Calibri"/>
            </a:endParaRPr>
          </a:p>
        </p:txBody>
      </p:sp>
      <p:pic>
        <p:nvPicPr>
          <p:cNvPr id="5" name="Picture 4" descr="A screenshot of a social media post&#10;&#10;Description automatically generated">
            <a:extLst>
              <a:ext uri="{FF2B5EF4-FFF2-40B4-BE49-F238E27FC236}">
                <a16:creationId xmlns:a16="http://schemas.microsoft.com/office/drawing/2014/main" id="{3A5D063D-6321-4961-8347-9D55A25D90F8}"/>
              </a:ext>
            </a:extLst>
          </p:cNvPr>
          <p:cNvPicPr>
            <a:picLocks noChangeAspect="1"/>
          </p:cNvPicPr>
          <p:nvPr/>
        </p:nvPicPr>
        <p:blipFill>
          <a:blip r:embed="rId2"/>
          <a:stretch>
            <a:fillRect/>
          </a:stretch>
        </p:blipFill>
        <p:spPr>
          <a:xfrm>
            <a:off x="740539" y="1585191"/>
            <a:ext cx="10613261" cy="4408951"/>
          </a:xfrm>
          <a:prstGeom prst="rect">
            <a:avLst/>
          </a:prstGeom>
        </p:spPr>
      </p:pic>
    </p:spTree>
    <p:extLst>
      <p:ext uri="{BB962C8B-B14F-4D97-AF65-F5344CB8AC3E}">
        <p14:creationId xmlns:p14="http://schemas.microsoft.com/office/powerpoint/2010/main" val="1954490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63EC-872B-4493-9FCA-81FDBBBA3416}"/>
              </a:ext>
            </a:extLst>
          </p:cNvPr>
          <p:cNvSpPr>
            <a:spLocks noGrp="1"/>
          </p:cNvSpPr>
          <p:nvPr>
            <p:ph type="title"/>
          </p:nvPr>
        </p:nvSpPr>
        <p:spPr/>
        <p:txBody>
          <a:bodyPr/>
          <a:lstStyle/>
          <a:p>
            <a:r>
              <a:rPr lang="en-US" dirty="0"/>
              <a:t>How you can help us…</a:t>
            </a:r>
          </a:p>
        </p:txBody>
      </p:sp>
      <p:sp>
        <p:nvSpPr>
          <p:cNvPr id="4" name="Text Placeholder 3">
            <a:extLst>
              <a:ext uri="{FF2B5EF4-FFF2-40B4-BE49-F238E27FC236}">
                <a16:creationId xmlns:a16="http://schemas.microsoft.com/office/drawing/2014/main" id="{696BC12C-B4FA-4ADE-B08A-AE9D11894C1C}"/>
              </a:ext>
            </a:extLst>
          </p:cNvPr>
          <p:cNvSpPr>
            <a:spLocks noGrp="1"/>
          </p:cNvSpPr>
          <p:nvPr>
            <p:ph type="body" idx="1"/>
          </p:nvPr>
        </p:nvSpPr>
        <p:spPr/>
        <p:txBody>
          <a:bodyPr/>
          <a:lstStyle/>
          <a:p>
            <a:r>
              <a:rPr lang="en-US" sz="3000" dirty="0"/>
              <a:t>Provide your feedback about how we can better reach you and the people you serve.  You can email </a:t>
            </a:r>
            <a:r>
              <a:rPr lang="en-US" sz="3000" dirty="0">
                <a:hlinkClick r:id="rId2"/>
              </a:rPr>
              <a:t>Tosha.Edwards@ed.gov</a:t>
            </a:r>
            <a:r>
              <a:rPr lang="en-US" sz="3000" dirty="0"/>
              <a:t> with suggestions.</a:t>
            </a:r>
          </a:p>
          <a:p>
            <a:pPr marL="114300" indent="0">
              <a:buNone/>
            </a:pPr>
            <a:endParaRPr lang="en-US" sz="3000" dirty="0"/>
          </a:p>
          <a:p>
            <a:r>
              <a:rPr lang="en-US" sz="3000" dirty="0"/>
              <a:t>Passing on information/resources, such as HLPs, IRIS modules to LEAS, State Associations, personnel in your State.</a:t>
            </a:r>
          </a:p>
          <a:p>
            <a:endParaRPr lang="en-US" sz="3000" dirty="0"/>
          </a:p>
          <a:p>
            <a:pPr lvl="2"/>
            <a:r>
              <a:rPr lang="en-US" sz="3000" dirty="0"/>
              <a:t>How can we help you pass our resources and messages along?</a:t>
            </a:r>
          </a:p>
          <a:p>
            <a:endParaRPr lang="en-US" dirty="0"/>
          </a:p>
          <a:p>
            <a:endParaRPr lang="en-US" dirty="0"/>
          </a:p>
        </p:txBody>
      </p:sp>
      <p:sp>
        <p:nvSpPr>
          <p:cNvPr id="2" name="Slide Number Placeholder 1">
            <a:extLst>
              <a:ext uri="{FF2B5EF4-FFF2-40B4-BE49-F238E27FC236}">
                <a16:creationId xmlns:a16="http://schemas.microsoft.com/office/drawing/2014/main" id="{29EB692A-CE7C-4A03-B6C2-CAA6264A2F25}"/>
              </a:ext>
            </a:extLst>
          </p:cNvPr>
          <p:cNvSpPr>
            <a:spLocks noGrp="1"/>
          </p:cNvSpPr>
          <p:nvPr>
            <p:ph type="sldNum" idx="12"/>
          </p:nvPr>
        </p:nvSpPr>
        <p:spPr>
          <a:xfrm>
            <a:off x="92250" y="642179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US" sz="1200" b="0" i="0" u="none" strike="noStrike" kern="1200" cap="none" spc="0" normalizeH="0" baseline="0" noProof="0" dirty="0">
              <a:ln>
                <a:noFill/>
              </a:ln>
              <a:solidFill>
                <a:prstClr val="black"/>
              </a:solidFill>
              <a:effectLst/>
              <a:uLnTx/>
              <a:uFillTx/>
              <a:latin typeface="Calibri"/>
              <a:cs typeface="Calibri"/>
              <a:sym typeface="Calibri"/>
            </a:endParaRPr>
          </a:p>
        </p:txBody>
      </p:sp>
    </p:spTree>
    <p:extLst>
      <p:ext uri="{BB962C8B-B14F-4D97-AF65-F5344CB8AC3E}">
        <p14:creationId xmlns:p14="http://schemas.microsoft.com/office/powerpoint/2010/main" val="25152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7CE11D-93C9-43CF-899F-530D023C372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C10CBFEB-35DC-4931-8136-A5B856156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721" y="849935"/>
            <a:ext cx="7729678" cy="4370994"/>
          </a:xfrm>
          <a:prstGeom prst="rect">
            <a:avLst/>
          </a:prstGeom>
        </p:spPr>
      </p:pic>
      <p:sp>
        <p:nvSpPr>
          <p:cNvPr id="3" name="Title 2" hidden="1">
            <a:extLst>
              <a:ext uri="{FF2B5EF4-FFF2-40B4-BE49-F238E27FC236}">
                <a16:creationId xmlns:a16="http://schemas.microsoft.com/office/drawing/2014/main" id="{C6DE9351-9B7F-4312-9AC9-D2EB1268783D}"/>
              </a:ext>
            </a:extLst>
          </p:cNvPr>
          <p:cNvSpPr>
            <a:spLocks noGrp="1"/>
          </p:cNvSpPr>
          <p:nvPr>
            <p:ph type="title"/>
          </p:nvPr>
        </p:nvSpPr>
        <p:spPr/>
        <p:txBody>
          <a:bodyPr/>
          <a:lstStyle/>
          <a:p>
            <a:r>
              <a:rPr lang="en-US" dirty="0"/>
              <a:t>Slide 38</a:t>
            </a:r>
          </a:p>
        </p:txBody>
      </p:sp>
    </p:spTree>
    <p:extLst>
      <p:ext uri="{BB962C8B-B14F-4D97-AF65-F5344CB8AC3E}">
        <p14:creationId xmlns:p14="http://schemas.microsoft.com/office/powerpoint/2010/main" val="2517082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F8D4-4F50-44CB-B94C-F478667C7B40}"/>
              </a:ext>
            </a:extLst>
          </p:cNvPr>
          <p:cNvSpPr>
            <a:spLocks noGrp="1"/>
          </p:cNvSpPr>
          <p:nvPr>
            <p:ph type="title"/>
          </p:nvPr>
        </p:nvSpPr>
        <p:spPr/>
        <p:txBody>
          <a:bodyPr/>
          <a:lstStyle/>
          <a:p>
            <a:r>
              <a:rPr lang="en-US" dirty="0"/>
              <a:t>OSEP</a:t>
            </a:r>
          </a:p>
        </p:txBody>
      </p:sp>
      <p:sp>
        <p:nvSpPr>
          <p:cNvPr id="3" name="Content Placeholder 2">
            <a:extLst>
              <a:ext uri="{FF2B5EF4-FFF2-40B4-BE49-F238E27FC236}">
                <a16:creationId xmlns:a16="http://schemas.microsoft.com/office/drawing/2014/main" id="{AB5201EF-60E4-4831-8A87-2BE49016D4DE}"/>
              </a:ext>
            </a:extLst>
          </p:cNvPr>
          <p:cNvSpPr>
            <a:spLocks noGrp="1"/>
          </p:cNvSpPr>
          <p:nvPr>
            <p:ph idx="1"/>
          </p:nvPr>
        </p:nvSpPr>
        <p:spPr>
          <a:xfrm>
            <a:off x="838200" y="2550160"/>
            <a:ext cx="10515600" cy="3491866"/>
          </a:xfrm>
        </p:spPr>
        <p:txBody>
          <a:bodyPr/>
          <a:lstStyle/>
          <a:p>
            <a:pPr marL="0" indent="0" algn="ctr">
              <a:buNone/>
            </a:pPr>
            <a:r>
              <a:rPr lang="en-US" sz="6000" dirty="0"/>
              <a:t>Supports to States and Districts to Improve Results for ALL Students </a:t>
            </a:r>
          </a:p>
          <a:p>
            <a:endParaRPr lang="en-US" dirty="0"/>
          </a:p>
        </p:txBody>
      </p:sp>
      <p:sp>
        <p:nvSpPr>
          <p:cNvPr id="4" name="Slide Number Placeholder 3">
            <a:extLst>
              <a:ext uri="{FF2B5EF4-FFF2-40B4-BE49-F238E27FC236}">
                <a16:creationId xmlns:a16="http://schemas.microsoft.com/office/drawing/2014/main" id="{3A2163C1-697B-41A3-97B2-B5FE82B3F2B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13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cap="none" dirty="0">
                <a:solidFill>
                  <a:schemeClr val="accent6">
                    <a:lumMod val="50000"/>
                  </a:schemeClr>
                </a:solidFill>
                <a:latin typeface="+mj-lt"/>
              </a:rPr>
              <a:t>OESE Organizational Chart</a:t>
            </a:r>
          </a:p>
        </p:txBody>
      </p:sp>
      <p:sp>
        <p:nvSpPr>
          <p:cNvPr id="5" name="Slide Number Placeholder 4"/>
          <p:cNvSpPr>
            <a:spLocks noGrp="1"/>
          </p:cNvSpPr>
          <p:nvPr>
            <p:ph type="sldNum" sz="quarter" idx="11"/>
          </p:nvPr>
        </p:nvSpPr>
        <p:spPr/>
        <p:txBody>
          <a:bodyPr/>
          <a:lstStyle/>
          <a:p>
            <a:pPr defTabSz="457200">
              <a:defRPr/>
            </a:pPr>
            <a:fld id="{D24C62AC-34AC-44FA-925B-65FA1B2D13C3}" type="slidenum">
              <a:rPr lang="en-US" smtClean="0"/>
              <a:pPr defTabSz="457200">
                <a:defRPr/>
              </a:pPr>
              <a:t>4</a:t>
            </a:fld>
            <a:endParaRPr lang="en-US" dirty="0"/>
          </a:p>
        </p:txBody>
      </p:sp>
      <p:grpSp>
        <p:nvGrpSpPr>
          <p:cNvPr id="6" name="Group 5" descr="OESE Organizational Chart visual"/>
          <p:cNvGrpSpPr/>
          <p:nvPr/>
        </p:nvGrpSpPr>
        <p:grpSpPr>
          <a:xfrm>
            <a:off x="433953" y="926862"/>
            <a:ext cx="11148447" cy="5431313"/>
            <a:chOff x="39094" y="783507"/>
            <a:chExt cx="8842265" cy="4480664"/>
          </a:xfrm>
        </p:grpSpPr>
        <p:sp>
          <p:nvSpPr>
            <p:cNvPr id="7" name="Rectangle 6"/>
            <p:cNvSpPr/>
            <p:nvPr/>
          </p:nvSpPr>
          <p:spPr>
            <a:xfrm>
              <a:off x="1676400" y="783507"/>
              <a:ext cx="6096000" cy="46166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400" b="1" dirty="0">
                  <a:solidFill>
                    <a:prstClr val="black"/>
                  </a:solidFill>
                </a:rPr>
                <a:t>Office of the Assistant Secretary</a:t>
              </a:r>
            </a:p>
          </p:txBody>
        </p:sp>
        <p:sp>
          <p:nvSpPr>
            <p:cNvPr id="8" name="Rectangle 7"/>
            <p:cNvSpPr/>
            <p:nvPr/>
          </p:nvSpPr>
          <p:spPr>
            <a:xfrm>
              <a:off x="1515441" y="2005626"/>
              <a:ext cx="1388030" cy="553998"/>
            </a:xfrm>
            <a:prstGeom prst="rect">
              <a:avLst/>
            </a:prstGeom>
            <a:pattFill prst="pct70">
              <a:fgClr>
                <a:schemeClr val="accent3">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dirty="0">
                  <a:solidFill>
                    <a:prstClr val="black"/>
                  </a:solidFill>
                </a:rPr>
                <a:t>DAS</a:t>
              </a:r>
              <a:r>
                <a:rPr lang="en-US" sz="1000" dirty="0">
                  <a:solidFill>
                    <a:prstClr val="black"/>
                  </a:solidFill>
                </a:rPr>
                <a:t> for Office of Discretionary Grants </a:t>
              </a:r>
            </a:p>
            <a:p>
              <a:pPr algn="ctr"/>
              <a:r>
                <a:rPr lang="en-US" sz="1000" dirty="0">
                  <a:solidFill>
                    <a:prstClr val="black"/>
                  </a:solidFill>
                </a:rPr>
                <a:t>and Support Services</a:t>
              </a:r>
            </a:p>
          </p:txBody>
        </p:sp>
        <p:cxnSp>
          <p:nvCxnSpPr>
            <p:cNvPr id="9" name="Straight Connector 8"/>
            <p:cNvCxnSpPr>
              <a:endCxn id="8" idx="0"/>
            </p:cNvCxnSpPr>
            <p:nvPr/>
          </p:nvCxnSpPr>
          <p:spPr>
            <a:xfrm>
              <a:off x="2209456" y="1560757"/>
              <a:ext cx="0" cy="4448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55" idx="0"/>
            </p:cNvCxnSpPr>
            <p:nvPr/>
          </p:nvCxnSpPr>
          <p:spPr>
            <a:xfrm>
              <a:off x="5301753" y="1560757"/>
              <a:ext cx="0" cy="4271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5873" y="1997626"/>
              <a:ext cx="1301430" cy="553998"/>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dirty="0">
                  <a:solidFill>
                    <a:prstClr val="black"/>
                  </a:solidFill>
                </a:rPr>
                <a:t>DAS</a:t>
              </a:r>
              <a:r>
                <a:rPr lang="en-US" sz="1000" dirty="0">
                  <a:solidFill>
                    <a:prstClr val="black"/>
                  </a:solidFill>
                </a:rPr>
                <a:t> for Office of Administration</a:t>
              </a:r>
            </a:p>
            <a:p>
              <a:pPr algn="ctr"/>
              <a:endParaRPr lang="en-US" sz="1000" dirty="0">
                <a:solidFill>
                  <a:prstClr val="black"/>
                </a:solidFill>
              </a:endParaRPr>
            </a:p>
          </p:txBody>
        </p:sp>
        <p:cxnSp>
          <p:nvCxnSpPr>
            <p:cNvPr id="12" name="Straight Connector 11"/>
            <p:cNvCxnSpPr>
              <a:stCxn id="11" idx="2"/>
              <a:endCxn id="13" idx="0"/>
            </p:cNvCxnSpPr>
            <p:nvPr/>
          </p:nvCxnSpPr>
          <p:spPr>
            <a:xfrm flipH="1">
              <a:off x="402067" y="2551624"/>
              <a:ext cx="374521" cy="162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094" y="2713954"/>
              <a:ext cx="725945" cy="40011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Executive </a:t>
              </a:r>
            </a:p>
            <a:p>
              <a:pPr algn="ctr"/>
              <a:r>
                <a:rPr lang="en-US" sz="1000" dirty="0">
                  <a:solidFill>
                    <a:prstClr val="black"/>
                  </a:solidFill>
                </a:rPr>
                <a:t>Office</a:t>
              </a:r>
            </a:p>
          </p:txBody>
        </p:sp>
        <p:cxnSp>
          <p:nvCxnSpPr>
            <p:cNvPr id="14" name="Straight Connector 13"/>
            <p:cNvCxnSpPr>
              <a:endCxn id="11" idx="0"/>
            </p:cNvCxnSpPr>
            <p:nvPr/>
          </p:nvCxnSpPr>
          <p:spPr>
            <a:xfrm>
              <a:off x="776588" y="1560757"/>
              <a:ext cx="0" cy="4368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04713" y="2005626"/>
              <a:ext cx="1134314" cy="4001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dirty="0">
                  <a:solidFill>
                    <a:prstClr val="black"/>
                  </a:solidFill>
                </a:rPr>
                <a:t>DAS</a:t>
              </a:r>
              <a:r>
                <a:rPr lang="en-US" sz="1000" dirty="0">
                  <a:solidFill>
                    <a:prstClr val="black"/>
                  </a:solidFill>
                </a:rPr>
                <a:t> for Office of Formula Grants</a:t>
              </a:r>
            </a:p>
          </p:txBody>
        </p:sp>
        <p:cxnSp>
          <p:nvCxnSpPr>
            <p:cNvPr id="16" name="Straight Connector 15"/>
            <p:cNvCxnSpPr>
              <a:endCxn id="15" idx="0"/>
            </p:cNvCxnSpPr>
            <p:nvPr/>
          </p:nvCxnSpPr>
          <p:spPr>
            <a:xfrm>
              <a:off x="3671870" y="1560757"/>
              <a:ext cx="0" cy="4448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1" idx="2"/>
            </p:cNvCxnSpPr>
            <p:nvPr/>
          </p:nvCxnSpPr>
          <p:spPr>
            <a:xfrm>
              <a:off x="776588" y="2551624"/>
              <a:ext cx="650714" cy="3256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47959" y="4248508"/>
              <a:ext cx="836467" cy="707886"/>
            </a:xfrm>
            <a:prstGeom prst="rect">
              <a:avLst/>
            </a:prstGeom>
            <a:pattFill prst="pct70">
              <a:fgClr>
                <a:schemeClr val="accent3">
                  <a:lumMod val="40000"/>
                  <a:lumOff val="60000"/>
                </a:schemeClr>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Innovation and Early Learning Programs</a:t>
              </a:r>
            </a:p>
          </p:txBody>
        </p:sp>
        <p:sp>
          <p:nvSpPr>
            <p:cNvPr id="19" name="Rectangle 18"/>
            <p:cNvSpPr/>
            <p:nvPr/>
          </p:nvSpPr>
          <p:spPr>
            <a:xfrm>
              <a:off x="1067921" y="4171564"/>
              <a:ext cx="679953" cy="861774"/>
            </a:xfrm>
            <a:prstGeom prst="rect">
              <a:avLst/>
            </a:prstGeom>
            <a:pattFill prst="pct70">
              <a:fgClr>
                <a:schemeClr val="accent3">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Well Rounded Education Programs</a:t>
              </a:r>
            </a:p>
          </p:txBody>
        </p:sp>
        <p:sp>
          <p:nvSpPr>
            <p:cNvPr id="20" name="Rectangle 19"/>
            <p:cNvSpPr/>
            <p:nvPr/>
          </p:nvSpPr>
          <p:spPr>
            <a:xfrm>
              <a:off x="1813108" y="4248508"/>
              <a:ext cx="679953" cy="553998"/>
            </a:xfrm>
            <a:prstGeom prst="rect">
              <a:avLst/>
            </a:prstGeom>
            <a:pattFill prst="pct70">
              <a:fgClr>
                <a:schemeClr val="accent3">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Charter School Programs</a:t>
              </a:r>
            </a:p>
          </p:txBody>
        </p:sp>
        <p:sp>
          <p:nvSpPr>
            <p:cNvPr id="21" name="Rectangle 20"/>
            <p:cNvSpPr/>
            <p:nvPr/>
          </p:nvSpPr>
          <p:spPr>
            <a:xfrm>
              <a:off x="2544195" y="4264524"/>
              <a:ext cx="834540" cy="707886"/>
            </a:xfrm>
            <a:prstGeom prst="rect">
              <a:avLst/>
            </a:prstGeom>
            <a:pattFill prst="pct70">
              <a:fgClr>
                <a:schemeClr val="accent3">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School Choice and Improvement Programs</a:t>
              </a:r>
            </a:p>
          </p:txBody>
        </p:sp>
        <p:sp>
          <p:nvSpPr>
            <p:cNvPr id="22" name="Rectangle 21"/>
            <p:cNvSpPr/>
            <p:nvPr/>
          </p:nvSpPr>
          <p:spPr>
            <a:xfrm>
              <a:off x="7848599" y="4278198"/>
              <a:ext cx="945455" cy="553998"/>
            </a:xfrm>
            <a:prstGeom prst="rect">
              <a:avLst/>
            </a:prstGeom>
            <a:pattFill prst="pct75">
              <a:fgClr>
                <a:schemeClr val="accent1">
                  <a:lumMod val="20000"/>
                  <a:lumOff val="8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State and Grantee Relations</a:t>
              </a:r>
            </a:p>
          </p:txBody>
        </p:sp>
        <p:sp>
          <p:nvSpPr>
            <p:cNvPr id="23" name="Rectangle 22"/>
            <p:cNvSpPr/>
            <p:nvPr/>
          </p:nvSpPr>
          <p:spPr>
            <a:xfrm>
              <a:off x="5181600" y="4248508"/>
              <a:ext cx="776539" cy="1015663"/>
            </a:xfrm>
            <a:prstGeom prst="rect">
              <a:avLst/>
            </a:prstGeom>
            <a:pattFill prst="pct70">
              <a:fgClr>
                <a:schemeClr val="accent1">
                  <a:lumMod val="20000"/>
                  <a:lumOff val="8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Expanding Student Choice &amp; High Quality Schools</a:t>
              </a:r>
            </a:p>
          </p:txBody>
        </p:sp>
        <p:sp>
          <p:nvSpPr>
            <p:cNvPr id="24" name="Rectangle 23"/>
            <p:cNvSpPr/>
            <p:nvPr/>
          </p:nvSpPr>
          <p:spPr>
            <a:xfrm>
              <a:off x="6047693" y="4342572"/>
              <a:ext cx="706213" cy="861774"/>
            </a:xfrm>
            <a:prstGeom prst="rect">
              <a:avLst/>
            </a:prstGeom>
            <a:pattFill prst="pct70">
              <a:fgClr>
                <a:schemeClr val="accent1">
                  <a:lumMod val="20000"/>
                  <a:lumOff val="8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Effective Teaching and Social Emotional Learning</a:t>
              </a:r>
            </a:p>
          </p:txBody>
        </p:sp>
        <p:sp>
          <p:nvSpPr>
            <p:cNvPr id="25" name="Rectangle 24"/>
            <p:cNvSpPr/>
            <p:nvPr/>
          </p:nvSpPr>
          <p:spPr>
            <a:xfrm>
              <a:off x="6858000" y="4277520"/>
              <a:ext cx="914400" cy="861774"/>
            </a:xfrm>
            <a:prstGeom prst="rect">
              <a:avLst/>
            </a:prstGeom>
            <a:pattFill prst="pct70">
              <a:fgClr>
                <a:schemeClr val="accent1">
                  <a:lumMod val="20000"/>
                  <a:lumOff val="8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High Quality Assessments and Accountability Systems</a:t>
              </a:r>
            </a:p>
          </p:txBody>
        </p:sp>
        <p:cxnSp>
          <p:nvCxnSpPr>
            <p:cNvPr id="26" name="Straight Connector 25"/>
            <p:cNvCxnSpPr/>
            <p:nvPr/>
          </p:nvCxnSpPr>
          <p:spPr>
            <a:xfrm>
              <a:off x="5715000" y="2565581"/>
              <a:ext cx="0" cy="1415521"/>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905000" y="2559624"/>
              <a:ext cx="0" cy="1398908"/>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064565" y="2713954"/>
              <a:ext cx="737829" cy="55399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Safe and Supportive Schools </a:t>
              </a:r>
            </a:p>
          </p:txBody>
        </p:sp>
        <p:sp>
          <p:nvSpPr>
            <p:cNvPr id="29" name="Rectangle 28"/>
            <p:cNvSpPr/>
            <p:nvPr/>
          </p:nvSpPr>
          <p:spPr>
            <a:xfrm>
              <a:off x="3883949" y="2724597"/>
              <a:ext cx="665444" cy="55399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Impact Aid Program</a:t>
              </a:r>
            </a:p>
          </p:txBody>
        </p:sp>
        <p:sp>
          <p:nvSpPr>
            <p:cNvPr id="30" name="Rectangle 29"/>
            <p:cNvSpPr/>
            <p:nvPr/>
          </p:nvSpPr>
          <p:spPr>
            <a:xfrm>
              <a:off x="4605034" y="2728551"/>
              <a:ext cx="821561" cy="86177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Rural, Insular, and Native Achievement Programs</a:t>
              </a:r>
            </a:p>
          </p:txBody>
        </p:sp>
        <p:sp>
          <p:nvSpPr>
            <p:cNvPr id="31" name="Rectangle 30"/>
            <p:cNvSpPr/>
            <p:nvPr/>
          </p:nvSpPr>
          <p:spPr>
            <a:xfrm>
              <a:off x="7450621" y="2061337"/>
              <a:ext cx="931380" cy="40011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Indian Education</a:t>
              </a:r>
            </a:p>
          </p:txBody>
        </p:sp>
        <p:sp>
          <p:nvSpPr>
            <p:cNvPr id="32" name="Rectangle 31"/>
            <p:cNvSpPr/>
            <p:nvPr/>
          </p:nvSpPr>
          <p:spPr>
            <a:xfrm>
              <a:off x="6400799" y="2072620"/>
              <a:ext cx="762001" cy="40011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Migrant Education</a:t>
              </a:r>
            </a:p>
          </p:txBody>
        </p:sp>
        <p:sp>
          <p:nvSpPr>
            <p:cNvPr id="33" name="Rectangle 32"/>
            <p:cNvSpPr/>
            <p:nvPr/>
          </p:nvSpPr>
          <p:spPr>
            <a:xfrm>
              <a:off x="2011092" y="2778848"/>
              <a:ext cx="999569" cy="55399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School Support and Accountability</a:t>
              </a:r>
            </a:p>
          </p:txBody>
        </p:sp>
        <p:cxnSp>
          <p:nvCxnSpPr>
            <p:cNvPr id="34" name="Straight Connector 33"/>
            <p:cNvCxnSpPr>
              <a:endCxn id="33" idx="0"/>
            </p:cNvCxnSpPr>
            <p:nvPr/>
          </p:nvCxnSpPr>
          <p:spPr>
            <a:xfrm flipH="1">
              <a:off x="2510877" y="2409012"/>
              <a:ext cx="915314" cy="369836"/>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3378735" y="2436514"/>
              <a:ext cx="1" cy="26539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4410773" y="4264637"/>
              <a:ext cx="679953" cy="861774"/>
            </a:xfrm>
            <a:prstGeom prst="rect">
              <a:avLst/>
            </a:prstGeom>
            <a:pattFill prst="pct70">
              <a:fgClr>
                <a:schemeClr val="accent3">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Program and Grantee Support Services</a:t>
              </a:r>
            </a:p>
          </p:txBody>
        </p:sp>
        <p:cxnSp>
          <p:nvCxnSpPr>
            <p:cNvPr id="37" name="Straight Connector 36"/>
            <p:cNvCxnSpPr/>
            <p:nvPr/>
          </p:nvCxnSpPr>
          <p:spPr>
            <a:xfrm>
              <a:off x="7911084" y="1560757"/>
              <a:ext cx="0" cy="403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2" idx="0"/>
            </p:cNvCxnSpPr>
            <p:nvPr/>
          </p:nvCxnSpPr>
          <p:spPr>
            <a:xfrm>
              <a:off x="6781800" y="1560757"/>
              <a:ext cx="0" cy="511863"/>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30" idx="0"/>
            </p:cNvCxnSpPr>
            <p:nvPr/>
          </p:nvCxnSpPr>
          <p:spPr>
            <a:xfrm>
              <a:off x="4114801" y="2436514"/>
              <a:ext cx="901014" cy="292037"/>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809088" y="2710269"/>
              <a:ext cx="1034773" cy="40011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Management Support Office</a:t>
              </a:r>
            </a:p>
          </p:txBody>
        </p:sp>
        <p:sp>
          <p:nvSpPr>
            <p:cNvPr id="41" name="Rectangle 40"/>
            <p:cNvSpPr/>
            <p:nvPr/>
          </p:nvSpPr>
          <p:spPr>
            <a:xfrm>
              <a:off x="3433479" y="4264637"/>
              <a:ext cx="914343" cy="707886"/>
            </a:xfrm>
            <a:prstGeom prst="rect">
              <a:avLst/>
            </a:prstGeom>
            <a:pattFill prst="pct70">
              <a:fgClr>
                <a:schemeClr val="accent3">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Effective Educator Development Programs</a:t>
              </a:r>
            </a:p>
          </p:txBody>
        </p:sp>
        <p:cxnSp>
          <p:nvCxnSpPr>
            <p:cNvPr id="42" name="Straight Connector 41"/>
            <p:cNvCxnSpPr/>
            <p:nvPr/>
          </p:nvCxnSpPr>
          <p:spPr>
            <a:xfrm flipH="1" flipV="1">
              <a:off x="580381" y="3970979"/>
              <a:ext cx="4170369" cy="5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19" idx="0"/>
            </p:cNvCxnSpPr>
            <p:nvPr/>
          </p:nvCxnSpPr>
          <p:spPr>
            <a:xfrm flipH="1">
              <a:off x="1407898" y="3962400"/>
              <a:ext cx="1514" cy="209164"/>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574240" y="3970464"/>
              <a:ext cx="6141" cy="286108"/>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153084" y="3962400"/>
              <a:ext cx="0" cy="302237"/>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945150" y="3949517"/>
              <a:ext cx="0" cy="31512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868631" y="3949404"/>
              <a:ext cx="0" cy="31512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750749" y="3970979"/>
              <a:ext cx="0" cy="31512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114801" y="2405736"/>
              <a:ext cx="0" cy="296168"/>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5426594" y="3976280"/>
              <a:ext cx="2955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426594" y="3970979"/>
              <a:ext cx="1" cy="285593"/>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endCxn id="24" idx="0"/>
            </p:cNvCxnSpPr>
            <p:nvPr/>
          </p:nvCxnSpPr>
          <p:spPr>
            <a:xfrm>
              <a:off x="6400799" y="3982765"/>
              <a:ext cx="1" cy="359807"/>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8352976" y="3976280"/>
              <a:ext cx="0" cy="31512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315200" y="3949404"/>
              <a:ext cx="0" cy="31512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4410774" y="1987878"/>
              <a:ext cx="1781958" cy="553998"/>
            </a:xfrm>
            <a:prstGeom prst="rect">
              <a:avLst/>
            </a:prstGeom>
            <a:pattFill prst="pct70">
              <a:fgClr>
                <a:schemeClr val="accent1">
                  <a:lumMod val="20000"/>
                  <a:lumOff val="8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dirty="0">
                  <a:solidFill>
                    <a:prstClr val="black"/>
                  </a:solidFill>
                </a:rPr>
                <a:t>DAS</a:t>
              </a:r>
              <a:r>
                <a:rPr lang="en-US" sz="1000" dirty="0">
                  <a:solidFill>
                    <a:prstClr val="black"/>
                  </a:solidFill>
                </a:rPr>
                <a:t> for Office of Evidence-Based Practices and State &amp; Grantee Relations</a:t>
              </a:r>
            </a:p>
          </p:txBody>
        </p:sp>
        <p:sp>
          <p:nvSpPr>
            <p:cNvPr id="56" name="Rectangle 55"/>
            <p:cNvSpPr/>
            <p:nvPr/>
          </p:nvSpPr>
          <p:spPr>
            <a:xfrm>
              <a:off x="6648608" y="2661581"/>
              <a:ext cx="679953" cy="70788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Migrant Education</a:t>
              </a:r>
            </a:p>
            <a:p>
              <a:r>
                <a:rPr lang="en-US" sz="1000" dirty="0">
                  <a:solidFill>
                    <a:prstClr val="black"/>
                  </a:solidFill>
                </a:rPr>
                <a:t>Group 2</a:t>
              </a:r>
            </a:p>
          </p:txBody>
        </p:sp>
        <p:sp>
          <p:nvSpPr>
            <p:cNvPr id="57" name="Rectangle 56"/>
            <p:cNvSpPr/>
            <p:nvPr/>
          </p:nvSpPr>
          <p:spPr>
            <a:xfrm>
              <a:off x="5926484" y="2654883"/>
              <a:ext cx="679953" cy="70788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Migrant Education</a:t>
              </a:r>
            </a:p>
            <a:p>
              <a:r>
                <a:rPr lang="en-US" sz="1000" dirty="0">
                  <a:solidFill>
                    <a:prstClr val="black"/>
                  </a:solidFill>
                </a:rPr>
                <a:t>Group 1</a:t>
              </a:r>
            </a:p>
          </p:txBody>
        </p:sp>
        <p:cxnSp>
          <p:nvCxnSpPr>
            <p:cNvPr id="58" name="Straight Connector 57"/>
            <p:cNvCxnSpPr>
              <a:stCxn id="32" idx="2"/>
            </p:cNvCxnSpPr>
            <p:nvPr/>
          </p:nvCxnSpPr>
          <p:spPr>
            <a:xfrm flipH="1">
              <a:off x="6400800" y="2472730"/>
              <a:ext cx="381000" cy="255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32" idx="2"/>
              <a:endCxn id="56" idx="0"/>
            </p:cNvCxnSpPr>
            <p:nvPr/>
          </p:nvCxnSpPr>
          <p:spPr>
            <a:xfrm>
              <a:off x="6781800" y="2472730"/>
              <a:ext cx="206785" cy="1888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8180533" y="2739779"/>
              <a:ext cx="700826" cy="553998"/>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Indian Education</a:t>
              </a:r>
            </a:p>
            <a:p>
              <a:pPr algn="ctr"/>
              <a:r>
                <a:rPr lang="en-US" sz="1000" dirty="0">
                  <a:solidFill>
                    <a:prstClr val="black"/>
                  </a:solidFill>
                </a:rPr>
                <a:t>Group 2</a:t>
              </a:r>
            </a:p>
          </p:txBody>
        </p:sp>
        <p:sp>
          <p:nvSpPr>
            <p:cNvPr id="61" name="Rectangle 60"/>
            <p:cNvSpPr/>
            <p:nvPr/>
          </p:nvSpPr>
          <p:spPr>
            <a:xfrm>
              <a:off x="7429500" y="2661581"/>
              <a:ext cx="685800" cy="70788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dirty="0">
                  <a:solidFill>
                    <a:prstClr val="black"/>
                  </a:solidFill>
                </a:rPr>
                <a:t>Indian Education</a:t>
              </a:r>
            </a:p>
            <a:p>
              <a:pPr algn="ctr"/>
              <a:r>
                <a:rPr lang="en-US" sz="1000" dirty="0">
                  <a:solidFill>
                    <a:prstClr val="black"/>
                  </a:solidFill>
                </a:rPr>
                <a:t>Group 1</a:t>
              </a:r>
            </a:p>
          </p:txBody>
        </p:sp>
        <p:cxnSp>
          <p:nvCxnSpPr>
            <p:cNvPr id="62" name="Straight Connector 61"/>
            <p:cNvCxnSpPr>
              <a:endCxn id="61" idx="0"/>
            </p:cNvCxnSpPr>
            <p:nvPr/>
          </p:nvCxnSpPr>
          <p:spPr>
            <a:xfrm flipH="1">
              <a:off x="7772400" y="2538391"/>
              <a:ext cx="228600" cy="123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60" idx="0"/>
            </p:cNvCxnSpPr>
            <p:nvPr/>
          </p:nvCxnSpPr>
          <p:spPr>
            <a:xfrm>
              <a:off x="8001000" y="2538391"/>
              <a:ext cx="529946" cy="201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776588" y="1560757"/>
              <a:ext cx="71344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264071" y="1245172"/>
              <a:ext cx="0" cy="315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6" name="Picture 65" descr="A close up of a sign&#10;&#10;Description automatically generated">
            <a:extLst>
              <a:ext uri="{FF2B5EF4-FFF2-40B4-BE49-F238E27FC236}">
                <a16:creationId xmlns:a16="http://schemas.microsoft.com/office/drawing/2014/main" id="{28BD2523-317D-4F09-9A85-51D798DAB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6310" y="6122749"/>
            <a:ext cx="706014" cy="706014"/>
          </a:xfrm>
          <a:prstGeom prst="rect">
            <a:avLst/>
          </a:prstGeom>
        </p:spPr>
      </p:pic>
    </p:spTree>
    <p:extLst>
      <p:ext uri="{BB962C8B-B14F-4D97-AF65-F5344CB8AC3E}">
        <p14:creationId xmlns:p14="http://schemas.microsoft.com/office/powerpoint/2010/main" val="3310764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752600"/>
          </a:xfrm>
        </p:spPr>
        <p:txBody>
          <a:bodyPr>
            <a:normAutofit/>
          </a:bodyPr>
          <a:lstStyle/>
          <a:p>
            <a:r>
              <a:rPr lang="en-US" sz="4000" dirty="0"/>
              <a:t>It’s time to rethink how we’re serving students  with disabilities and their families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05000"/>
            <a:ext cx="4571294" cy="434340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9600" y="2971800"/>
            <a:ext cx="4978400" cy="3733800"/>
          </a:xfrm>
          <a:prstGeom prst="rect">
            <a:avLst/>
          </a:prstGeom>
        </p:spPr>
      </p:pic>
    </p:spTree>
    <p:extLst>
      <p:ext uri="{BB962C8B-B14F-4D97-AF65-F5344CB8AC3E}">
        <p14:creationId xmlns:p14="http://schemas.microsoft.com/office/powerpoint/2010/main" val="2488663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descr="Framework background"/>
          <p:cNvGraphicFramePr>
            <a:graphicFrameLocks noGrp="1"/>
          </p:cNvGraphicFramePr>
          <p:nvPr>
            <p:extLst/>
          </p:nvPr>
        </p:nvGraphicFramePr>
        <p:xfrm>
          <a:off x="1849120" y="91440"/>
          <a:ext cx="8676640" cy="6086606"/>
        </p:xfrm>
        <a:graphic>
          <a:graphicData uri="http://schemas.openxmlformats.org/drawingml/2006/table">
            <a:tbl>
              <a:tblPr firstRow="1" bandRow="1">
                <a:effectLst>
                  <a:outerShdw blurRad="152400" algn="ctr" rotWithShape="0">
                    <a:prstClr val="black">
                      <a:alpha val="40000"/>
                    </a:prstClr>
                  </a:outerShdw>
                </a:effectLst>
                <a:tableStyleId>{5C22544A-7EE6-4342-B048-85BDC9FD1C3A}</a:tableStyleId>
              </a:tblPr>
              <a:tblGrid>
                <a:gridCol w="8676640">
                  <a:extLst>
                    <a:ext uri="{9D8B030D-6E8A-4147-A177-3AD203B41FA5}">
                      <a16:colId xmlns:a16="http://schemas.microsoft.com/office/drawing/2014/main" val="20000"/>
                    </a:ext>
                  </a:extLst>
                </a:gridCol>
              </a:tblGrid>
              <a:tr h="812048">
                <a:tc>
                  <a:txBody>
                    <a:bodyPr/>
                    <a:lstStyle/>
                    <a:p>
                      <a:pPr algn="ctr">
                        <a:lnSpc>
                          <a:spcPct val="85000"/>
                        </a:lnSpc>
                      </a:pPr>
                      <a:r>
                        <a:rPr lang="en-US" sz="3600" b="0" spc="1800" baseline="0" dirty="0">
                          <a:latin typeface="Swis721 LtEx BT" panose="020B0505020202020204" pitchFamily="34" charset="0"/>
                        </a:rPr>
                        <a:t>OSERS</a:t>
                      </a:r>
                    </a:p>
                  </a:txBody>
                  <a:tcPr marT="0"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0253F"/>
                    </a:solidFill>
                  </a:tcPr>
                </a:tc>
                <a:extLst>
                  <a:ext uri="{0D108BD9-81ED-4DB2-BD59-A6C34878D82A}">
                    <a16:rowId xmlns:a16="http://schemas.microsoft.com/office/drawing/2014/main" val="10000"/>
                  </a:ext>
                </a:extLst>
              </a:tr>
              <a:tr h="4858597">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5961">
                <a:tc>
                  <a:txBody>
                    <a:bodyPr/>
                    <a:lstStyle/>
                    <a:p>
                      <a:pPr algn="ctr"/>
                      <a:r>
                        <a:rPr lang="en-US" sz="700" dirty="0">
                          <a:solidFill>
                            <a:schemeClr val="bg1"/>
                          </a:solidFill>
                          <a:latin typeface="Swis721 LtEx BT" panose="020B0505020202020204" pitchFamily="34" charset="0"/>
                        </a:rPr>
                        <a:t>Office of Special Education and Rehabilitative Services</a:t>
                      </a:r>
                    </a:p>
                    <a:p>
                      <a:pPr algn="ctr"/>
                      <a:r>
                        <a:rPr lang="en-US" sz="700" dirty="0">
                          <a:solidFill>
                            <a:schemeClr val="bg1"/>
                          </a:solidFill>
                          <a:latin typeface="Swis721 LtEx BT" panose="020B0505020202020204" pitchFamily="34" charset="0"/>
                        </a:rPr>
                        <a:t>U.S. Department of Education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0253F"/>
                    </a:solidFill>
                  </a:tcPr>
                </a:tc>
                <a:extLst>
                  <a:ext uri="{0D108BD9-81ED-4DB2-BD59-A6C34878D82A}">
                    <a16:rowId xmlns:a16="http://schemas.microsoft.com/office/drawing/2014/main" val="10002"/>
                  </a:ext>
                </a:extLst>
              </a:tr>
            </a:tbl>
          </a:graphicData>
        </a:graphic>
      </p:graphicFrame>
      <p:pic>
        <p:nvPicPr>
          <p:cNvPr id="16" name="Picture 15" descr="Support&#10;Partnership&#10;Flexibilit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0020" y="1303607"/>
            <a:ext cx="4251960" cy="4251960"/>
          </a:xfrm>
          <a:prstGeom prst="rect">
            <a:avLst/>
          </a:prstGeom>
        </p:spPr>
      </p:pic>
      <p:sp>
        <p:nvSpPr>
          <p:cNvPr id="7" name="TextBox 6"/>
          <p:cNvSpPr txBox="1"/>
          <p:nvPr/>
        </p:nvSpPr>
        <p:spPr>
          <a:xfrm>
            <a:off x="3837207" y="937153"/>
            <a:ext cx="45175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To improve early childhood, educational, and employment outcomes and raise expectations for all people with disabilities, their families, their communities, and the nation.</a:t>
            </a:r>
          </a:p>
        </p:txBody>
      </p:sp>
      <p:sp>
        <p:nvSpPr>
          <p:cNvPr id="3" name="Title 2" hidden="1"/>
          <p:cNvSpPr>
            <a:spLocks noGrp="1"/>
          </p:cNvSpPr>
          <p:nvPr>
            <p:ph type="title"/>
          </p:nvPr>
        </p:nvSpPr>
        <p:spPr>
          <a:prstGeom prst="rect">
            <a:avLst/>
          </a:prstGeom>
        </p:spPr>
        <p:txBody>
          <a:bodyPr anchor="t">
            <a:normAutofit/>
          </a:bodyPr>
          <a:lstStyle/>
          <a:p>
            <a:pPr algn="ctr"/>
            <a:r>
              <a:rPr lang="en-US" sz="1800" dirty="0"/>
              <a:t>Framework Circle – PARTNERSHIP Expanded</a:t>
            </a:r>
          </a:p>
        </p:txBody>
      </p:sp>
      <p:sp>
        <p:nvSpPr>
          <p:cNvPr id="15" name="TextBox 14"/>
          <p:cNvSpPr txBox="1"/>
          <p:nvPr/>
        </p:nvSpPr>
        <p:spPr>
          <a:xfrm>
            <a:off x="4210650" y="4061527"/>
            <a:ext cx="1973580" cy="1000274"/>
          </a:xfrm>
          <a:prstGeom prst="rect">
            <a:avLst/>
          </a:prstGeom>
          <a:noFill/>
        </p:spPr>
        <p:txBody>
          <a:bodyPr wrap="square" rtlCol="0">
            <a:spAutoFit/>
          </a:bodyPr>
          <a:lstStyle/>
          <a:p>
            <a:pPr marL="57150" marR="0" lvl="0" indent="-57150" algn="l"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Value</a:t>
            </a:r>
            <a: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the unique and diverse perspectives and expertise of parents and other stakeholders</a:t>
            </a:r>
          </a:p>
          <a:p>
            <a:pPr marL="171450" marR="0" lvl="0" indent="-58738" algn="l"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Engage</a:t>
            </a:r>
            <a: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with parents and other stakeholders through meaningful and effective collaboration</a:t>
            </a:r>
          </a:p>
          <a:p>
            <a:pPr marL="401638" marR="0" lvl="0" indent="-111125"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Learn</a:t>
            </a:r>
            <a: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from individuals with disabilities and those closest to the individual as we </a:t>
            </a:r>
            <a:b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br>
            <a: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rethink how to best serve them</a:t>
            </a:r>
          </a:p>
        </p:txBody>
      </p:sp>
      <p:sp>
        <p:nvSpPr>
          <p:cNvPr id="14" name="TextBox 13"/>
          <p:cNvSpPr txBox="1"/>
          <p:nvPr/>
        </p:nvSpPr>
        <p:spPr>
          <a:xfrm>
            <a:off x="3971626" y="3363750"/>
            <a:ext cx="2124374" cy="723275"/>
          </a:xfrm>
          <a:prstGeom prst="rect">
            <a:avLst/>
          </a:prstGeom>
          <a:noFill/>
        </p:spPr>
        <p:txBody>
          <a:bodyPr wrap="square" rtlCol="0">
            <a:spAutoFit/>
          </a:bodyPr>
          <a:lstStyle/>
          <a:p>
            <a:pPr marL="58738" marR="0" lvl="0" indent="-58738"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OSERS will partner </a:t>
            </a:r>
          </a:p>
          <a:p>
            <a:pPr marL="115888" marR="0" lvl="0" indent="-603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with parents and families, and diverse </a:t>
            </a:r>
            <a:br>
              <a:rPr kumimoji="0" lang="en-US" sz="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br>
            <a:r>
              <a:rPr kumimoji="0" lang="en-US" sz="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stakeholders to raise expectations and </a:t>
            </a:r>
            <a:br>
              <a:rPr kumimoji="0" lang="en-US" sz="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br>
            <a:r>
              <a:rPr kumimoji="0" lang="en-US" sz="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improve outcomes for individuals </a:t>
            </a:r>
            <a:br>
              <a:rPr kumimoji="0" lang="en-US" sz="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br>
            <a:r>
              <a:rPr kumimoji="0" lang="en-US" sz="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with disabilities</a:t>
            </a:r>
          </a:p>
        </p:txBody>
      </p:sp>
      <p:sp>
        <p:nvSpPr>
          <p:cNvPr id="8" name="TextBox 7"/>
          <p:cNvSpPr txBox="1"/>
          <p:nvPr/>
        </p:nvSpPr>
        <p:spPr>
          <a:xfrm>
            <a:off x="3971626" y="3122983"/>
            <a:ext cx="15909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PARTNERSHIP</a:t>
            </a:r>
          </a:p>
        </p:txBody>
      </p:sp>
      <p:grpSp>
        <p:nvGrpSpPr>
          <p:cNvPr id="17" name="Group 16">
            <a:extLst>
              <a:ext uri="{C183D7F6-B498-43B3-948B-1728B52AA6E4}">
                <adec:decorative xmlns:adec="http://schemas.microsoft.com/office/drawing/2017/decorative" val="1"/>
              </a:ext>
            </a:extLst>
          </p:cNvPr>
          <p:cNvGrpSpPr/>
          <p:nvPr/>
        </p:nvGrpSpPr>
        <p:grpSpPr>
          <a:xfrm>
            <a:off x="6172200" y="3047212"/>
            <a:ext cx="2133600" cy="2079625"/>
            <a:chOff x="4648200" y="3119835"/>
            <a:chExt cx="2133600" cy="2079625"/>
          </a:xfrm>
        </p:grpSpPr>
        <p:sp>
          <p:nvSpPr>
            <p:cNvPr id="13" name="TextBox 12"/>
            <p:cNvSpPr txBox="1"/>
            <p:nvPr/>
          </p:nvSpPr>
          <p:spPr>
            <a:xfrm>
              <a:off x="4648200" y="4199186"/>
              <a:ext cx="1752600" cy="10002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Acknowledge</a:t>
              </a:r>
              <a: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that states are in the best position to determine implementation </a:t>
              </a:r>
              <a:b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br>
              <a: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of their programs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Empower</a:t>
              </a:r>
              <a: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states to implement allowable flexibilities and to pursue innovation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Attend</a:t>
              </a:r>
              <a: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to our appropriate federal </a:t>
              </a:r>
              <a:b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br>
              <a: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role and avoid overreach </a:t>
              </a:r>
            </a:p>
          </p:txBody>
        </p:sp>
        <p:sp>
          <p:nvSpPr>
            <p:cNvPr id="12" name="TextBox 11"/>
            <p:cNvSpPr txBox="1"/>
            <p:nvPr/>
          </p:nvSpPr>
          <p:spPr>
            <a:xfrm>
              <a:off x="5029200" y="3352800"/>
              <a:ext cx="1752600" cy="846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OSERS will provide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states flexibility, within the constructs of the law, in implementing their programs </a:t>
              </a:r>
              <a:br>
                <a:rPr kumimoji="0" lang="en-US" sz="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br>
              <a:r>
                <a:rPr kumimoji="0" lang="en-US" sz="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to raise expectations and improve outcomes for individuals </a:t>
              </a:r>
              <a:br>
                <a:rPr kumimoji="0" lang="en-US" sz="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br>
              <a:r>
                <a:rPr kumimoji="0" lang="en-US" sz="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with disabilities</a:t>
              </a:r>
            </a:p>
          </p:txBody>
        </p:sp>
        <p:sp>
          <p:nvSpPr>
            <p:cNvPr id="9" name="TextBox 8"/>
            <p:cNvSpPr txBox="1"/>
            <p:nvPr/>
          </p:nvSpPr>
          <p:spPr>
            <a:xfrm>
              <a:off x="5029200" y="3119835"/>
              <a:ext cx="166717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FLEXIBILITY</a:t>
              </a:r>
            </a:p>
          </p:txBody>
        </p:sp>
      </p:grpSp>
      <p:grpSp>
        <p:nvGrpSpPr>
          <p:cNvPr id="10" name="Group 9">
            <a:extLst>
              <a:ext uri="{C183D7F6-B498-43B3-948B-1728B52AA6E4}">
                <adec:decorative xmlns:adec="http://schemas.microsoft.com/office/drawing/2017/decorative" val="1"/>
              </a:ext>
            </a:extLst>
          </p:cNvPr>
          <p:cNvGrpSpPr/>
          <p:nvPr/>
        </p:nvGrpSpPr>
        <p:grpSpPr>
          <a:xfrm>
            <a:off x="4495800" y="1457168"/>
            <a:ext cx="3200400" cy="1353540"/>
            <a:chOff x="2971800" y="1457168"/>
            <a:chExt cx="3200400" cy="1353540"/>
          </a:xfrm>
        </p:grpSpPr>
        <p:sp>
          <p:nvSpPr>
            <p:cNvPr id="11" name="TextBox 10"/>
            <p:cNvSpPr txBox="1"/>
            <p:nvPr/>
          </p:nvSpPr>
          <p:spPr>
            <a:xfrm>
              <a:off x="2971800" y="2133600"/>
              <a:ext cx="32004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Demonstrate</a:t>
              </a:r>
              <a: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commitment to high expectations for each individual with a disability</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Provide</a:t>
              </a:r>
              <a: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differentiated support to states based on their particular needs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Commit</a:t>
              </a:r>
              <a: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to continuous improvement of our systems </a:t>
              </a:r>
              <a:b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br>
              <a:r>
                <a:rPr kumimoji="0" lang="en-US" sz="7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to support states</a:t>
              </a:r>
            </a:p>
          </p:txBody>
        </p:sp>
        <p:sp>
          <p:nvSpPr>
            <p:cNvPr id="5" name="TextBox 4"/>
            <p:cNvSpPr txBox="1"/>
            <p:nvPr/>
          </p:nvSpPr>
          <p:spPr>
            <a:xfrm>
              <a:off x="3429000" y="1676400"/>
              <a:ext cx="2286000"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OSERS will support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states in their work to raise expectations and improve outcomes for individuals with disabilities</a:t>
              </a:r>
            </a:p>
          </p:txBody>
        </p:sp>
        <p:sp>
          <p:nvSpPr>
            <p:cNvPr id="4" name="TextBox 3"/>
            <p:cNvSpPr txBox="1"/>
            <p:nvPr/>
          </p:nvSpPr>
          <p:spPr>
            <a:xfrm>
              <a:off x="3886200" y="1457168"/>
              <a:ext cx="13716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SUPPORT</a:t>
              </a:r>
            </a:p>
          </p:txBody>
        </p:sp>
      </p:grpSp>
      <p:grpSp>
        <p:nvGrpSpPr>
          <p:cNvPr id="20" name="Group 19">
            <a:extLst>
              <a:ext uri="{C183D7F6-B498-43B3-948B-1728B52AA6E4}">
                <adec:decorative xmlns:adec="http://schemas.microsoft.com/office/drawing/2017/decorative" val="1"/>
              </a:ext>
            </a:extLst>
          </p:cNvPr>
          <p:cNvGrpSpPr/>
          <p:nvPr/>
        </p:nvGrpSpPr>
        <p:grpSpPr>
          <a:xfrm>
            <a:off x="5596899" y="2970412"/>
            <a:ext cx="982962" cy="914400"/>
            <a:chOff x="4072899" y="2970412"/>
            <a:chExt cx="982962" cy="914400"/>
          </a:xfrm>
        </p:grpSpPr>
        <p:sp>
          <p:nvSpPr>
            <p:cNvPr id="22" name="Oval 21"/>
            <p:cNvSpPr>
              <a:spLocks noChangeAspect="1"/>
            </p:cNvSpPr>
            <p:nvPr/>
          </p:nvSpPr>
          <p:spPr>
            <a:xfrm>
              <a:off x="4107180" y="2970412"/>
              <a:ext cx="914399" cy="914400"/>
            </a:xfrm>
            <a:prstGeom prst="ellipse">
              <a:avLst/>
            </a:prstGeom>
            <a:solidFill>
              <a:srgbClr val="000000">
                <a:alpha val="30196"/>
              </a:srgbClr>
            </a:solidFill>
            <a:ln>
              <a:solidFill>
                <a:schemeClr val="tx1"/>
              </a:solidFill>
            </a:ln>
            <a:effectLst>
              <a:glow rad="152400">
                <a:schemeClr val="bg1">
                  <a:alpha val="14000"/>
                </a:schemeClr>
              </a:glow>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3" name="Rectangle 22"/>
            <p:cNvSpPr/>
            <p:nvPr/>
          </p:nvSpPr>
          <p:spPr>
            <a:xfrm>
              <a:off x="4072899" y="3263706"/>
              <a:ext cx="982962" cy="307777"/>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RETHINK</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18038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55CF-9CEA-4BEC-8F81-C4F17B1FC08D}"/>
              </a:ext>
            </a:extLst>
          </p:cNvPr>
          <p:cNvSpPr>
            <a:spLocks noGrp="1"/>
          </p:cNvSpPr>
          <p:nvPr>
            <p:ph type="title"/>
          </p:nvPr>
        </p:nvSpPr>
        <p:spPr>
          <a:xfrm>
            <a:off x="685800" y="283845"/>
            <a:ext cx="10515600" cy="1325563"/>
          </a:xfrm>
        </p:spPr>
        <p:txBody>
          <a:bodyPr/>
          <a:lstStyle/>
          <a:p>
            <a:r>
              <a:rPr lang="en-US" dirty="0"/>
              <a:t>Determinations</a:t>
            </a:r>
          </a:p>
        </p:txBody>
      </p:sp>
      <p:sp>
        <p:nvSpPr>
          <p:cNvPr id="3" name="Content Placeholder 2">
            <a:extLst>
              <a:ext uri="{FF2B5EF4-FFF2-40B4-BE49-F238E27FC236}">
                <a16:creationId xmlns:a16="http://schemas.microsoft.com/office/drawing/2014/main" id="{5E5D43C9-52C8-441C-BA04-D45F37A3AB9F}"/>
              </a:ext>
            </a:extLst>
          </p:cNvPr>
          <p:cNvSpPr>
            <a:spLocks noGrp="1"/>
          </p:cNvSpPr>
          <p:nvPr>
            <p:ph idx="1"/>
          </p:nvPr>
        </p:nvSpPr>
        <p:spPr/>
        <p:txBody>
          <a:bodyPr>
            <a:normAutofit/>
          </a:bodyPr>
          <a:lstStyle/>
          <a:p>
            <a:pPr lvl="0"/>
            <a:r>
              <a:rPr lang="en-US" dirty="0"/>
              <a:t>OSEP is responsive to the feedback that we received during the Rethink listening sessions regarding Determinations. Some comments that we heard from you:</a:t>
            </a:r>
            <a:endParaRPr lang="en-US" sz="1600" dirty="0"/>
          </a:p>
          <a:p>
            <a:pPr lvl="1"/>
            <a:r>
              <a:rPr lang="en-US" b="1" dirty="0"/>
              <a:t>Changes to the Process: </a:t>
            </a:r>
            <a:r>
              <a:rPr lang="en-US" dirty="0"/>
              <a:t>Changes must be thoughtful, and the States should be given adequate time to implement the changes</a:t>
            </a:r>
          </a:p>
          <a:p>
            <a:pPr lvl="1"/>
            <a:r>
              <a:rPr lang="en-US" b="1" dirty="0"/>
              <a:t>Reporting tool:</a:t>
            </a:r>
            <a:r>
              <a:rPr lang="en-US" dirty="0"/>
              <a:t> Provide a strict template for reporting to reduce burden</a:t>
            </a:r>
            <a:endParaRPr lang="en-US" sz="1400" dirty="0"/>
          </a:p>
          <a:p>
            <a:pPr lvl="1"/>
            <a:r>
              <a:rPr lang="en-US" b="1" dirty="0"/>
              <a:t>Data Quality:</a:t>
            </a:r>
            <a:r>
              <a:rPr lang="en-US" dirty="0"/>
              <a:t> Must figure out a way to focus on compliance as well as data quality (e.g. concerned about inconsistencies between CSPR data and the data that are imported into GRADS) and improved outcomes. </a:t>
            </a:r>
            <a:endParaRPr lang="en-US" sz="1400" dirty="0"/>
          </a:p>
          <a:p>
            <a:pPr lvl="1"/>
            <a:r>
              <a:rPr lang="en-US" b="1" dirty="0"/>
              <a:t>Assessment: C</a:t>
            </a:r>
            <a:r>
              <a:rPr lang="en-US" dirty="0"/>
              <a:t>oncerns with using NAEP data and national comparisons</a:t>
            </a:r>
            <a:endParaRPr lang="en-US" sz="1400" dirty="0"/>
          </a:p>
          <a:p>
            <a:endParaRPr lang="en-US" dirty="0"/>
          </a:p>
        </p:txBody>
      </p:sp>
      <p:sp>
        <p:nvSpPr>
          <p:cNvPr id="4" name="Slide Number Placeholder 3">
            <a:extLst>
              <a:ext uri="{FF2B5EF4-FFF2-40B4-BE49-F238E27FC236}">
                <a16:creationId xmlns:a16="http://schemas.microsoft.com/office/drawing/2014/main" id="{1C7D42E5-C08B-4E9A-A9D5-0F991A60026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303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A9CB-DCC0-46E3-8A21-F9E40A46E06B}"/>
              </a:ext>
            </a:extLst>
          </p:cNvPr>
          <p:cNvSpPr>
            <a:spLocks noGrp="1"/>
          </p:cNvSpPr>
          <p:nvPr>
            <p:ph type="title"/>
          </p:nvPr>
        </p:nvSpPr>
        <p:spPr>
          <a:xfrm>
            <a:off x="756920" y="365125"/>
            <a:ext cx="10515600" cy="1325563"/>
          </a:xfrm>
        </p:spPr>
        <p:txBody>
          <a:bodyPr/>
          <a:lstStyle/>
          <a:p>
            <a:r>
              <a:rPr lang="en-US" dirty="0"/>
              <a:t>Determinations</a:t>
            </a:r>
          </a:p>
        </p:txBody>
      </p:sp>
      <p:sp>
        <p:nvSpPr>
          <p:cNvPr id="3" name="Content Placeholder 2">
            <a:extLst>
              <a:ext uri="{FF2B5EF4-FFF2-40B4-BE49-F238E27FC236}">
                <a16:creationId xmlns:a16="http://schemas.microsoft.com/office/drawing/2014/main" id="{FCE4DD7F-863F-4F4F-86B2-56C236EA8356}"/>
              </a:ext>
            </a:extLst>
          </p:cNvPr>
          <p:cNvSpPr>
            <a:spLocks noGrp="1"/>
          </p:cNvSpPr>
          <p:nvPr>
            <p:ph idx="1"/>
          </p:nvPr>
        </p:nvSpPr>
        <p:spPr>
          <a:xfrm>
            <a:off x="838200" y="1690687"/>
            <a:ext cx="10515600" cy="4731107"/>
          </a:xfrm>
        </p:spPr>
        <p:txBody>
          <a:bodyPr/>
          <a:lstStyle/>
          <a:p>
            <a:r>
              <a:rPr lang="en-US" dirty="0"/>
              <a:t>State Team Time and Parent Center listening sessions</a:t>
            </a:r>
          </a:p>
          <a:p>
            <a:r>
              <a:rPr lang="en-US" dirty="0"/>
              <a:t>Provide input on the proposed changes to how data are used in making the Department’s 2020 Annual Performance Report (APR) Determinations</a:t>
            </a:r>
          </a:p>
          <a:p>
            <a:r>
              <a:rPr lang="en-US" dirty="0"/>
              <a:t>Areas discusses</a:t>
            </a:r>
          </a:p>
          <a:p>
            <a:pPr lvl="1"/>
            <a:r>
              <a:rPr lang="en-US" dirty="0"/>
              <a:t>Family Outcomes</a:t>
            </a:r>
          </a:p>
          <a:p>
            <a:pPr lvl="1"/>
            <a:r>
              <a:rPr lang="en-US" dirty="0"/>
              <a:t>Part B Preschool Outcomes</a:t>
            </a:r>
          </a:p>
          <a:p>
            <a:pPr lvl="1"/>
            <a:r>
              <a:rPr lang="en-US" dirty="0"/>
              <a:t>SSIP</a:t>
            </a:r>
          </a:p>
          <a:p>
            <a:pPr lvl="1"/>
            <a:r>
              <a:rPr lang="en-US" dirty="0"/>
              <a:t>Assessment</a:t>
            </a:r>
          </a:p>
          <a:p>
            <a:pPr lvl="1"/>
            <a:endParaRPr lang="en-US" dirty="0"/>
          </a:p>
          <a:p>
            <a:pPr lvl="1"/>
            <a:r>
              <a:rPr lang="en-US" dirty="0"/>
              <a:t>Next Steps!</a:t>
            </a:r>
          </a:p>
        </p:txBody>
      </p:sp>
      <p:sp>
        <p:nvSpPr>
          <p:cNvPr id="4" name="Slide Number Placeholder 3">
            <a:extLst>
              <a:ext uri="{FF2B5EF4-FFF2-40B4-BE49-F238E27FC236}">
                <a16:creationId xmlns:a16="http://schemas.microsoft.com/office/drawing/2014/main" id="{841E49D5-8FB2-448D-892A-0E41F1661B7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486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DB45-83BE-4107-8A97-6BB66347D1AC}"/>
              </a:ext>
            </a:extLst>
          </p:cNvPr>
          <p:cNvSpPr>
            <a:spLocks noGrp="1"/>
          </p:cNvSpPr>
          <p:nvPr>
            <p:ph type="title"/>
          </p:nvPr>
        </p:nvSpPr>
        <p:spPr/>
        <p:txBody>
          <a:bodyPr/>
          <a:lstStyle/>
          <a:p>
            <a:r>
              <a:rPr lang="en-US" dirty="0"/>
              <a:t>Provide Additional Comments </a:t>
            </a:r>
          </a:p>
        </p:txBody>
      </p:sp>
      <p:sp>
        <p:nvSpPr>
          <p:cNvPr id="3" name="Content Placeholder 2">
            <a:extLst>
              <a:ext uri="{FF2B5EF4-FFF2-40B4-BE49-F238E27FC236}">
                <a16:creationId xmlns:a16="http://schemas.microsoft.com/office/drawing/2014/main" id="{9EACB122-C3EE-46A0-8CF2-88AEE57A2149}"/>
              </a:ext>
            </a:extLst>
          </p:cNvPr>
          <p:cNvSpPr>
            <a:spLocks noGrp="1"/>
          </p:cNvSpPr>
          <p:nvPr>
            <p:ph idx="1"/>
          </p:nvPr>
        </p:nvSpPr>
        <p:spPr/>
        <p:txBody>
          <a:bodyPr/>
          <a:lstStyle/>
          <a:p>
            <a:r>
              <a:rPr lang="en-US" dirty="0"/>
              <a:t>Please provide additional thoughts and innovative ideas on how OSEP might consider using data in the 2020 Determinations.</a:t>
            </a:r>
          </a:p>
          <a:p>
            <a:r>
              <a:rPr lang="en-US" dirty="0"/>
              <a:t>Provide feedback by email us at-</a:t>
            </a:r>
          </a:p>
          <a:p>
            <a:pPr marL="0" indent="0">
              <a:buNone/>
            </a:pPr>
            <a:r>
              <a:rPr lang="en-US" dirty="0"/>
              <a:t>	</a:t>
            </a:r>
            <a:r>
              <a:rPr lang="en-US" dirty="0">
                <a:hlinkClick r:id="rId2"/>
              </a:rPr>
              <a:t>OSEPdeterminations@ed.gov</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8ED68C2-866F-46F3-AA2D-6A07B9F2642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316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7F791-66E9-4496-82BC-591D6B2FAEAF}"/>
              </a:ext>
            </a:extLst>
          </p:cNvPr>
          <p:cNvSpPr>
            <a:spLocks noGrp="1"/>
          </p:cNvSpPr>
          <p:nvPr>
            <p:ph type="title"/>
          </p:nvPr>
        </p:nvSpPr>
        <p:spPr/>
        <p:txBody>
          <a:bodyPr/>
          <a:lstStyle/>
          <a:p>
            <a:r>
              <a:rPr lang="en-US" dirty="0"/>
              <a:t>Differentiated Monitoring and Supports (DMS)</a:t>
            </a:r>
          </a:p>
        </p:txBody>
      </p:sp>
      <p:sp>
        <p:nvSpPr>
          <p:cNvPr id="3" name="Content Placeholder 2">
            <a:extLst>
              <a:ext uri="{FF2B5EF4-FFF2-40B4-BE49-F238E27FC236}">
                <a16:creationId xmlns:a16="http://schemas.microsoft.com/office/drawing/2014/main" id="{F4DAA433-5B9B-4B7E-9C05-7D29A2868879}"/>
              </a:ext>
            </a:extLst>
          </p:cNvPr>
          <p:cNvSpPr>
            <a:spLocks noGrp="1"/>
          </p:cNvSpPr>
          <p:nvPr>
            <p:ph idx="1"/>
          </p:nvPr>
        </p:nvSpPr>
        <p:spPr/>
        <p:txBody>
          <a:bodyPr/>
          <a:lstStyle/>
          <a:p>
            <a:pPr marL="0" lvl="0" indent="0" eaLnBrk="0" fontAlgn="base" hangingPunct="0">
              <a:spcAft>
                <a:spcPct val="0"/>
              </a:spcAft>
              <a:buClr>
                <a:srgbClr val="629DD1"/>
              </a:buClr>
              <a:buNone/>
            </a:pPr>
            <a:r>
              <a:rPr lang="en-US" altLang="en-US" dirty="0">
                <a:solidFill>
                  <a:prstClr val="black"/>
                </a:solidFill>
                <a:ea typeface="MS PGothic" pitchFamily="34" charset="-128"/>
              </a:rPr>
              <a:t>OSEP develops a comprehensive plan, individualized for each State, based on a risk assessment rubric that includes:</a:t>
            </a:r>
          </a:p>
          <a:p>
            <a:pPr marL="0" lvl="0" indent="0" eaLnBrk="0" fontAlgn="base" hangingPunct="0">
              <a:spcAft>
                <a:spcPct val="0"/>
              </a:spcAft>
              <a:buClr>
                <a:srgbClr val="629DD1"/>
              </a:buClr>
              <a:buNone/>
            </a:pPr>
            <a:endParaRPr lang="en-US" altLang="en-US" dirty="0">
              <a:solidFill>
                <a:prstClr val="black"/>
              </a:solidFill>
              <a:ea typeface="MS PGothic" pitchFamily="34" charset="-128"/>
            </a:endParaRPr>
          </a:p>
          <a:p>
            <a:pPr marL="639763" lvl="1" eaLnBrk="0" fontAlgn="base" hangingPunct="0">
              <a:spcAft>
                <a:spcPct val="0"/>
              </a:spcAft>
              <a:buClr>
                <a:srgbClr val="297FD5"/>
              </a:buClr>
            </a:pPr>
            <a:r>
              <a:rPr lang="en-US" altLang="en-US" sz="3200" dirty="0">
                <a:solidFill>
                  <a:prstClr val="black"/>
                </a:solidFill>
                <a:ea typeface="MS PGothic" pitchFamily="34" charset="-128"/>
                <a:cs typeface="MS PGothic" pitchFamily="34" charset="-128"/>
              </a:rPr>
              <a:t>Evaluation of the SSIP</a:t>
            </a:r>
          </a:p>
          <a:p>
            <a:pPr marL="639763" lvl="1" eaLnBrk="0" fontAlgn="base" hangingPunct="0">
              <a:spcAft>
                <a:spcPct val="0"/>
              </a:spcAft>
              <a:buClr>
                <a:srgbClr val="297FD5"/>
              </a:buClr>
            </a:pPr>
            <a:r>
              <a:rPr lang="en-US" altLang="en-US" sz="3200" dirty="0">
                <a:solidFill>
                  <a:prstClr val="black"/>
                </a:solidFill>
                <a:ea typeface="MS PGothic" pitchFamily="34" charset="-128"/>
                <a:cs typeface="MS PGothic" pitchFamily="34" charset="-128"/>
              </a:rPr>
              <a:t>Review of SPP/APR indicators </a:t>
            </a:r>
            <a:endParaRPr lang="en-US" altLang="en-US" sz="3200" dirty="0">
              <a:solidFill>
                <a:srgbClr val="FF0000"/>
              </a:solidFill>
              <a:ea typeface="MS PGothic" pitchFamily="34" charset="-128"/>
              <a:cs typeface="MS PGothic" pitchFamily="34" charset="-128"/>
            </a:endParaRPr>
          </a:p>
          <a:p>
            <a:pPr marL="639763" lvl="1" eaLnBrk="0" fontAlgn="base" hangingPunct="0">
              <a:spcAft>
                <a:spcPct val="0"/>
              </a:spcAft>
              <a:buClr>
                <a:srgbClr val="297FD5"/>
              </a:buClr>
            </a:pPr>
            <a:r>
              <a:rPr lang="en-US" altLang="en-US" sz="3200" dirty="0">
                <a:solidFill>
                  <a:prstClr val="black"/>
                </a:solidFill>
                <a:ea typeface="MS PGothic" pitchFamily="34" charset="-128"/>
                <a:cs typeface="MS PGothic" pitchFamily="34" charset="-128"/>
              </a:rPr>
              <a:t>Review of State’s fiscal policies, procedures and practices</a:t>
            </a:r>
          </a:p>
          <a:p>
            <a:endParaRPr lang="en-US" sz="3200" dirty="0">
              <a:solidFill>
                <a:prstClr val="black"/>
              </a:solidFill>
              <a:ea typeface="MS PGothic" pitchFamily="34" charset="-128"/>
            </a:endParaRPr>
          </a:p>
          <a:p>
            <a:r>
              <a:rPr lang="en-US" sz="3200" dirty="0">
                <a:solidFill>
                  <a:prstClr val="black"/>
                </a:solidFill>
                <a:ea typeface="MS PGothic" pitchFamily="34" charset="-128"/>
              </a:rPr>
              <a:t>Next Steps </a:t>
            </a:r>
            <a:endParaRPr lang="en-US" dirty="0"/>
          </a:p>
        </p:txBody>
      </p:sp>
      <p:sp>
        <p:nvSpPr>
          <p:cNvPr id="4" name="Slide Number Placeholder 3">
            <a:extLst>
              <a:ext uri="{FF2B5EF4-FFF2-40B4-BE49-F238E27FC236}">
                <a16:creationId xmlns:a16="http://schemas.microsoft.com/office/drawing/2014/main" id="{4CB135FF-889A-4D6A-9111-E4EA5F8763F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829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E0C8-686C-438D-9D5D-101ED3A4FE95}"/>
              </a:ext>
            </a:extLst>
          </p:cNvPr>
          <p:cNvSpPr>
            <a:spLocks noGrp="1"/>
          </p:cNvSpPr>
          <p:nvPr>
            <p:ph type="title"/>
          </p:nvPr>
        </p:nvSpPr>
        <p:spPr/>
        <p:txBody>
          <a:bodyPr/>
          <a:lstStyle/>
          <a:p>
            <a:r>
              <a:rPr lang="en-US" dirty="0"/>
              <a:t>SPP/APR Renewal</a:t>
            </a:r>
          </a:p>
        </p:txBody>
      </p:sp>
      <p:sp>
        <p:nvSpPr>
          <p:cNvPr id="3" name="Content Placeholder 2">
            <a:extLst>
              <a:ext uri="{FF2B5EF4-FFF2-40B4-BE49-F238E27FC236}">
                <a16:creationId xmlns:a16="http://schemas.microsoft.com/office/drawing/2014/main" id="{315B8348-58DC-4DD6-B409-0189B7D173A2}"/>
              </a:ext>
            </a:extLst>
          </p:cNvPr>
          <p:cNvSpPr>
            <a:spLocks noGrp="1"/>
          </p:cNvSpPr>
          <p:nvPr>
            <p:ph idx="1"/>
          </p:nvPr>
        </p:nvSpPr>
        <p:spPr/>
        <p:txBody>
          <a:bodyPr>
            <a:normAutofit fontScale="92500" lnSpcReduction="10000"/>
          </a:bodyPr>
          <a:lstStyle/>
          <a:p>
            <a:r>
              <a:rPr lang="en-US" dirty="0"/>
              <a:t>Current SPP/APR expires on August 31, 2020</a:t>
            </a:r>
          </a:p>
          <a:p>
            <a:r>
              <a:rPr lang="en-US" dirty="0"/>
              <a:t>SPP/APR information collection out for public comment late fall/winter 2019</a:t>
            </a:r>
          </a:p>
          <a:p>
            <a:r>
              <a:rPr lang="en-US" dirty="0"/>
              <a:t>Approval by August 2020</a:t>
            </a:r>
          </a:p>
          <a:p>
            <a:r>
              <a:rPr lang="en-US" dirty="0"/>
              <a:t>First submission due February 2022 (FY 2020, SY 2020-21 data)</a:t>
            </a:r>
          </a:p>
          <a:p>
            <a:r>
              <a:rPr lang="en-US" dirty="0"/>
              <a:t>Extend current SPP by one year to meet stakeholder participation requirements</a:t>
            </a:r>
          </a:p>
        </p:txBody>
      </p:sp>
      <p:sp>
        <p:nvSpPr>
          <p:cNvPr id="4" name="Text Placeholder 3">
            <a:extLst>
              <a:ext uri="{FF2B5EF4-FFF2-40B4-BE49-F238E27FC236}">
                <a16:creationId xmlns:a16="http://schemas.microsoft.com/office/drawing/2014/main" id="{FAF628D4-2756-44E4-8DC6-65EDF3D379BE}"/>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3B04781D-EFA2-4EE9-869B-D15A3993C68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DAED683F-8E41-4789-A028-20B9CF5627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308" y="3263468"/>
            <a:ext cx="3452380" cy="1952259"/>
          </a:xfrm>
          <a:prstGeom prst="rect">
            <a:avLst/>
          </a:prstGeom>
        </p:spPr>
      </p:pic>
    </p:spTree>
    <p:extLst>
      <p:ext uri="{BB962C8B-B14F-4D97-AF65-F5344CB8AC3E}">
        <p14:creationId xmlns:p14="http://schemas.microsoft.com/office/powerpoint/2010/main" val="3465199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1195C1-0750-4778-BF1A-76BA8895711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4" hidden="1">
            <a:extLst>
              <a:ext uri="{FF2B5EF4-FFF2-40B4-BE49-F238E27FC236}">
                <a16:creationId xmlns:a16="http://schemas.microsoft.com/office/drawing/2014/main" id="{7FA82C42-93FA-40EF-BB1C-06E8A071B80F}"/>
              </a:ext>
            </a:extLst>
          </p:cNvPr>
          <p:cNvSpPr>
            <a:spLocks noGrp="1"/>
          </p:cNvSpPr>
          <p:nvPr>
            <p:ph type="title"/>
          </p:nvPr>
        </p:nvSpPr>
        <p:spPr/>
        <p:txBody>
          <a:bodyPr/>
          <a:lstStyle/>
          <a:p>
            <a:r>
              <a:rPr lang="en-US" dirty="0"/>
              <a:t>Slide 47</a:t>
            </a:r>
          </a:p>
        </p:txBody>
      </p:sp>
      <p:pic>
        <p:nvPicPr>
          <p:cNvPr id="6" name="Picture 5" descr="Thank You">
            <a:extLst>
              <a:ext uri="{FF2B5EF4-FFF2-40B4-BE49-F238E27FC236}">
                <a16:creationId xmlns:a16="http://schemas.microsoft.com/office/drawing/2014/main" id="{E1F896F8-ABF0-4E0B-879A-9EBDFDD79DFA}"/>
              </a:ext>
            </a:extLst>
          </p:cNvPr>
          <p:cNvPicPr>
            <a:picLocks noChangeAspect="1"/>
          </p:cNvPicPr>
          <p:nvPr/>
        </p:nvPicPr>
        <p:blipFill>
          <a:blip r:embed="rId2"/>
          <a:stretch>
            <a:fillRect/>
          </a:stretch>
        </p:blipFill>
        <p:spPr>
          <a:xfrm>
            <a:off x="269240" y="365125"/>
            <a:ext cx="11653520" cy="5883275"/>
          </a:xfrm>
          <a:prstGeom prst="rect">
            <a:avLst/>
          </a:prstGeom>
        </p:spPr>
      </p:pic>
    </p:spTree>
    <p:extLst>
      <p:ext uri="{BB962C8B-B14F-4D97-AF65-F5344CB8AC3E}">
        <p14:creationId xmlns:p14="http://schemas.microsoft.com/office/powerpoint/2010/main" val="86356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defTabSz="457200">
              <a:defRPr/>
            </a:pPr>
            <a:fld id="{D24C62AC-34AC-44FA-925B-65FA1B2D13C3}" type="slidenum">
              <a:rPr lang="en-US" smtClean="0"/>
              <a:pPr defTabSz="457200">
                <a:defRPr/>
              </a:pPr>
              <a:t>5</a:t>
            </a:fld>
            <a:endParaRPr lang="en-US" dirty="0"/>
          </a:p>
        </p:txBody>
      </p:sp>
      <p:grpSp>
        <p:nvGrpSpPr>
          <p:cNvPr id="12" name="Group 11" descr="Office of Formula Grants organizational chart"/>
          <p:cNvGrpSpPr/>
          <p:nvPr/>
        </p:nvGrpSpPr>
        <p:grpSpPr>
          <a:xfrm>
            <a:off x="1022888" y="836712"/>
            <a:ext cx="10571737" cy="5343521"/>
            <a:chOff x="414130" y="836712"/>
            <a:chExt cx="7762327" cy="5343521"/>
          </a:xfrm>
        </p:grpSpPr>
        <p:sp>
          <p:nvSpPr>
            <p:cNvPr id="21" name="Rectangle 20"/>
            <p:cNvSpPr/>
            <p:nvPr/>
          </p:nvSpPr>
          <p:spPr>
            <a:xfrm>
              <a:off x="414130" y="836712"/>
              <a:ext cx="7753351" cy="70788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a:solidFill>
                    <a:prstClr val="black"/>
                  </a:solidFill>
                </a:rPr>
                <a:t>Office of Formula Grants</a:t>
              </a:r>
            </a:p>
            <a:p>
              <a:pPr algn="ctr"/>
              <a:r>
                <a:rPr lang="en-US" sz="2000" b="1" dirty="0">
                  <a:solidFill>
                    <a:prstClr val="black"/>
                  </a:solidFill>
                </a:rPr>
                <a:t>Deputy Assistant Secretary:  Ruth Ryder</a:t>
              </a:r>
              <a:endParaRPr lang="en-US" sz="1000" dirty="0">
                <a:solidFill>
                  <a:prstClr val="black"/>
                </a:solidFill>
              </a:endParaRPr>
            </a:p>
          </p:txBody>
        </p:sp>
        <p:sp>
          <p:nvSpPr>
            <p:cNvPr id="22" name="Rectangle 21"/>
            <p:cNvSpPr/>
            <p:nvPr/>
          </p:nvSpPr>
          <p:spPr>
            <a:xfrm>
              <a:off x="2590800" y="1600200"/>
              <a:ext cx="1855604" cy="4001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dirty="0">
                  <a:solidFill>
                    <a:prstClr val="black"/>
                  </a:solidFill>
                </a:rPr>
                <a:t>Safe and Supportive Schools</a:t>
              </a:r>
            </a:p>
            <a:p>
              <a:pPr algn="ctr"/>
              <a:r>
                <a:rPr lang="en-US" sz="1000" b="1" dirty="0">
                  <a:solidFill>
                    <a:prstClr val="black"/>
                  </a:solidFill>
                </a:rPr>
                <a:t>Director: Paul Kesner</a:t>
              </a:r>
            </a:p>
          </p:txBody>
        </p:sp>
        <p:sp>
          <p:nvSpPr>
            <p:cNvPr id="23" name="Rectangle 22"/>
            <p:cNvSpPr/>
            <p:nvPr/>
          </p:nvSpPr>
          <p:spPr>
            <a:xfrm>
              <a:off x="4648200" y="1600200"/>
              <a:ext cx="1676400" cy="4001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dirty="0">
                  <a:solidFill>
                    <a:prstClr val="black"/>
                  </a:solidFill>
                </a:rPr>
                <a:t>Impact Aid Program</a:t>
              </a:r>
              <a:endParaRPr lang="en-US" sz="1000" dirty="0">
                <a:solidFill>
                  <a:prstClr val="black"/>
                </a:solidFill>
              </a:endParaRPr>
            </a:p>
            <a:p>
              <a:pPr algn="ctr"/>
              <a:r>
                <a:rPr lang="en-US" sz="1000" b="1" dirty="0">
                  <a:solidFill>
                    <a:prstClr val="black"/>
                  </a:solidFill>
                </a:rPr>
                <a:t>Director: Marilyn Hall</a:t>
              </a:r>
            </a:p>
          </p:txBody>
        </p:sp>
        <p:sp>
          <p:nvSpPr>
            <p:cNvPr id="24" name="Rectangle 23"/>
            <p:cNvSpPr/>
            <p:nvPr/>
          </p:nvSpPr>
          <p:spPr>
            <a:xfrm>
              <a:off x="6553199" y="1523256"/>
              <a:ext cx="1614282" cy="55399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dirty="0">
                  <a:solidFill>
                    <a:prstClr val="black"/>
                  </a:solidFill>
                </a:rPr>
                <a:t>Rural, Insular, and Native Achievement Programs</a:t>
              </a:r>
            </a:p>
            <a:p>
              <a:pPr algn="ctr"/>
              <a:r>
                <a:rPr lang="en-US" sz="1000" b="1" dirty="0">
                  <a:solidFill>
                    <a:prstClr val="black"/>
                  </a:solidFill>
                </a:rPr>
                <a:t>Director: Jim Butler</a:t>
              </a:r>
            </a:p>
          </p:txBody>
        </p:sp>
        <p:sp>
          <p:nvSpPr>
            <p:cNvPr id="25" name="Rectangle 24"/>
            <p:cNvSpPr/>
            <p:nvPr/>
          </p:nvSpPr>
          <p:spPr>
            <a:xfrm>
              <a:off x="414130" y="1600200"/>
              <a:ext cx="1990169" cy="4001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dirty="0">
                  <a:solidFill>
                    <a:prstClr val="black"/>
                  </a:solidFill>
                </a:rPr>
                <a:t>School Support and Accountability</a:t>
              </a:r>
            </a:p>
            <a:p>
              <a:pPr algn="ctr"/>
              <a:r>
                <a:rPr lang="en-US" sz="1000" b="1" dirty="0">
                  <a:solidFill>
                    <a:prstClr val="black"/>
                  </a:solidFill>
                </a:rPr>
                <a:t>Director: Patrick Rooney</a:t>
              </a:r>
            </a:p>
          </p:txBody>
        </p:sp>
        <p:sp>
          <p:nvSpPr>
            <p:cNvPr id="26" name="Rectangle 25"/>
            <p:cNvSpPr/>
            <p:nvPr/>
          </p:nvSpPr>
          <p:spPr>
            <a:xfrm>
              <a:off x="414130" y="2240693"/>
              <a:ext cx="1990169" cy="39395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000" dirty="0">
                  <a:solidFill>
                    <a:prstClr val="black"/>
                  </a:solidFill>
                </a:rPr>
                <a:t>Grants to LEAs - Title I-A (84.010A)</a:t>
              </a:r>
            </a:p>
            <a:p>
              <a:endParaRPr lang="en-US" sz="1000" dirty="0">
                <a:solidFill>
                  <a:prstClr val="black"/>
                </a:solidFill>
              </a:endParaRPr>
            </a:p>
            <a:p>
              <a:r>
                <a:rPr lang="en-US" sz="1000" dirty="0">
                  <a:solidFill>
                    <a:prstClr val="black"/>
                  </a:solidFill>
                </a:rPr>
                <a:t>State Agency Neglected or Delinquent - Title I-D, Subpart 1 (84.013A)</a:t>
              </a:r>
            </a:p>
            <a:p>
              <a:endParaRPr lang="en-US" sz="1000" dirty="0">
                <a:solidFill>
                  <a:prstClr val="black"/>
                </a:solidFill>
              </a:endParaRPr>
            </a:p>
            <a:p>
              <a:r>
                <a:rPr lang="en-US" sz="1000" dirty="0">
                  <a:solidFill>
                    <a:prstClr val="black"/>
                  </a:solidFill>
                </a:rPr>
                <a:t>McKinney-Vento Education of Homeless Children and Youth (84.196A)</a:t>
              </a:r>
            </a:p>
            <a:p>
              <a:endParaRPr lang="en-US" sz="1000" dirty="0">
                <a:solidFill>
                  <a:prstClr val="black"/>
                </a:solidFill>
              </a:endParaRPr>
            </a:p>
            <a:p>
              <a:r>
                <a:rPr lang="en-US" sz="1000" dirty="0">
                  <a:solidFill>
                    <a:prstClr val="black"/>
                  </a:solidFill>
                </a:rPr>
                <a:t>21st Century Community Learning Centers - Title IV-B (84.287C)</a:t>
              </a:r>
            </a:p>
            <a:p>
              <a:endParaRPr lang="en-US" sz="1000" dirty="0">
                <a:solidFill>
                  <a:prstClr val="black"/>
                </a:solidFill>
              </a:endParaRPr>
            </a:p>
            <a:p>
              <a:r>
                <a:rPr lang="en-US" sz="1000" dirty="0">
                  <a:solidFill>
                    <a:prstClr val="black"/>
                  </a:solidFill>
                </a:rPr>
                <a:t>English Language Acquisition - Title III-A (84.365A)</a:t>
              </a:r>
            </a:p>
            <a:p>
              <a:endParaRPr lang="en-US" sz="1000" dirty="0">
                <a:solidFill>
                  <a:prstClr val="black"/>
                </a:solidFill>
              </a:endParaRPr>
            </a:p>
            <a:p>
              <a:r>
                <a:rPr lang="en-US" sz="1000" dirty="0">
                  <a:solidFill>
                    <a:prstClr val="black"/>
                  </a:solidFill>
                </a:rPr>
                <a:t>Supporting Effective Instruction - Title II-A (84.367A)</a:t>
              </a:r>
            </a:p>
            <a:p>
              <a:endParaRPr lang="en-US" sz="1000" dirty="0">
                <a:solidFill>
                  <a:prstClr val="black"/>
                </a:solidFill>
              </a:endParaRPr>
            </a:p>
            <a:p>
              <a:r>
                <a:rPr lang="en-US" sz="1000" dirty="0">
                  <a:solidFill>
                    <a:prstClr val="black"/>
                  </a:solidFill>
                </a:rPr>
                <a:t>Competitive Grants for State Assessments - Title I-B competitive (84.368A) </a:t>
              </a:r>
            </a:p>
            <a:p>
              <a:endParaRPr lang="en-US" sz="1000" dirty="0">
                <a:solidFill>
                  <a:prstClr val="black"/>
                </a:solidFill>
              </a:endParaRPr>
            </a:p>
            <a:p>
              <a:r>
                <a:rPr lang="en-US" sz="1000" dirty="0">
                  <a:solidFill>
                    <a:prstClr val="black"/>
                  </a:solidFill>
                </a:rPr>
                <a:t>State Assessment Formula Grants - Title I-B (84.369A)</a:t>
              </a:r>
            </a:p>
          </p:txBody>
        </p:sp>
        <p:sp>
          <p:nvSpPr>
            <p:cNvPr id="27" name="Rectangle 26"/>
            <p:cNvSpPr/>
            <p:nvPr/>
          </p:nvSpPr>
          <p:spPr>
            <a:xfrm>
              <a:off x="2615979" y="2243741"/>
              <a:ext cx="1830425" cy="270843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000" dirty="0">
                  <a:solidFill>
                    <a:prstClr val="black"/>
                  </a:solidFill>
                </a:rPr>
                <a:t>School Climate Transformation SEA (84.184F)</a:t>
              </a:r>
            </a:p>
            <a:p>
              <a:endParaRPr lang="en-US" sz="1000" dirty="0">
                <a:solidFill>
                  <a:prstClr val="black"/>
                </a:solidFill>
              </a:endParaRPr>
            </a:p>
            <a:p>
              <a:r>
                <a:rPr lang="en-US" sz="1000" dirty="0">
                  <a:solidFill>
                    <a:prstClr val="black"/>
                  </a:solidFill>
                </a:rPr>
                <a:t>School Climate Transformation LEA (84.184G)</a:t>
              </a:r>
            </a:p>
            <a:p>
              <a:endParaRPr lang="en-US" sz="1000" dirty="0">
                <a:solidFill>
                  <a:prstClr val="black"/>
                </a:solidFill>
              </a:endParaRPr>
            </a:p>
            <a:p>
              <a:r>
                <a:rPr lang="en-US" sz="1000" dirty="0">
                  <a:solidFill>
                    <a:prstClr val="black"/>
                  </a:solidFill>
                </a:rPr>
                <a:t>Project Prevent (84.184M)</a:t>
              </a:r>
            </a:p>
            <a:p>
              <a:endParaRPr lang="en-US" sz="1000" dirty="0">
                <a:solidFill>
                  <a:prstClr val="black"/>
                </a:solidFill>
              </a:endParaRPr>
            </a:p>
            <a:p>
              <a:r>
                <a:rPr lang="en-US" sz="1000" dirty="0">
                  <a:solidFill>
                    <a:prstClr val="black"/>
                  </a:solidFill>
                </a:rPr>
                <a:t>Grants to States for Emergency Management (84.184Q)</a:t>
              </a:r>
            </a:p>
            <a:p>
              <a:endParaRPr lang="en-US" sz="1000" dirty="0">
                <a:solidFill>
                  <a:prstClr val="black"/>
                </a:solidFill>
              </a:endParaRPr>
            </a:p>
            <a:p>
              <a:r>
                <a:rPr lang="en-US" sz="1000" dirty="0">
                  <a:solidFill>
                    <a:prstClr val="black"/>
                  </a:solidFill>
                </a:rPr>
                <a:t>SERV (84.184S)</a:t>
              </a:r>
            </a:p>
            <a:p>
              <a:endParaRPr lang="en-US" sz="1000" dirty="0">
                <a:solidFill>
                  <a:prstClr val="black"/>
                </a:solidFill>
              </a:endParaRPr>
            </a:p>
            <a:p>
              <a:r>
                <a:rPr lang="en-US" sz="1000" dirty="0">
                  <a:solidFill>
                    <a:prstClr val="black"/>
                  </a:solidFill>
                </a:rPr>
                <a:t>Title IVA (84.424A)</a:t>
              </a:r>
            </a:p>
            <a:p>
              <a:endParaRPr lang="en-US" sz="1000" dirty="0">
                <a:solidFill>
                  <a:prstClr val="black"/>
                </a:solidFill>
              </a:endParaRPr>
            </a:p>
            <a:p>
              <a:r>
                <a:rPr lang="en-US" sz="1000" dirty="0">
                  <a:solidFill>
                    <a:prstClr val="black"/>
                  </a:solidFill>
                </a:rPr>
                <a:t>Social Emotional Learning TA Center (84.424B)</a:t>
              </a:r>
            </a:p>
          </p:txBody>
        </p:sp>
        <p:sp>
          <p:nvSpPr>
            <p:cNvPr id="28" name="Rectangle 27"/>
            <p:cNvSpPr/>
            <p:nvPr/>
          </p:nvSpPr>
          <p:spPr>
            <a:xfrm>
              <a:off x="4683981" y="2253828"/>
              <a:ext cx="1640619" cy="163121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000" dirty="0">
                  <a:solidFill>
                    <a:prstClr val="black"/>
                  </a:solidFill>
                </a:rPr>
                <a:t>Payments for Federal Property (84.041A)</a:t>
              </a:r>
            </a:p>
            <a:p>
              <a:endParaRPr lang="en-US" sz="1000" dirty="0">
                <a:solidFill>
                  <a:prstClr val="black"/>
                </a:solidFill>
              </a:endParaRPr>
            </a:p>
            <a:p>
              <a:r>
                <a:rPr lang="en-US" sz="1000" dirty="0">
                  <a:solidFill>
                    <a:prstClr val="black"/>
                  </a:solidFill>
                </a:rPr>
                <a:t>Payments for Federally Connected Children (84.041B)</a:t>
              </a:r>
            </a:p>
            <a:p>
              <a:endParaRPr lang="en-US" sz="1000" dirty="0">
                <a:solidFill>
                  <a:prstClr val="black"/>
                </a:solidFill>
              </a:endParaRPr>
            </a:p>
            <a:p>
              <a:r>
                <a:rPr lang="en-US" sz="1000" dirty="0">
                  <a:solidFill>
                    <a:prstClr val="black"/>
                  </a:solidFill>
                </a:rPr>
                <a:t>Discretionary school construction payments (84.041C)</a:t>
              </a:r>
            </a:p>
          </p:txBody>
        </p:sp>
        <p:sp>
          <p:nvSpPr>
            <p:cNvPr id="29" name="Rectangle 28"/>
            <p:cNvSpPr/>
            <p:nvPr/>
          </p:nvSpPr>
          <p:spPr>
            <a:xfrm>
              <a:off x="6562176" y="2240693"/>
              <a:ext cx="1614281" cy="3323987"/>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000" dirty="0">
                  <a:solidFill>
                    <a:prstClr val="black"/>
                  </a:solidFill>
                </a:rPr>
                <a:t>Consolidated Grant for Insular Areas (84.403A)</a:t>
              </a:r>
            </a:p>
            <a:p>
              <a:endParaRPr lang="en-US" sz="1000" dirty="0">
                <a:solidFill>
                  <a:prstClr val="black"/>
                </a:solidFill>
              </a:endParaRPr>
            </a:p>
            <a:p>
              <a:r>
                <a:rPr lang="en-US" sz="1000" dirty="0">
                  <a:solidFill>
                    <a:prstClr val="black"/>
                  </a:solidFill>
                </a:rPr>
                <a:t>Territories and Freely Associated States Education Grant (84.256A)</a:t>
              </a:r>
            </a:p>
            <a:p>
              <a:endParaRPr lang="en-US" sz="1000" dirty="0">
                <a:solidFill>
                  <a:prstClr val="black"/>
                </a:solidFill>
              </a:endParaRPr>
            </a:p>
            <a:p>
              <a:r>
                <a:rPr lang="en-US" sz="1000" dirty="0">
                  <a:solidFill>
                    <a:prstClr val="black"/>
                  </a:solidFill>
                </a:rPr>
                <a:t>Republic of Palau Grant (84.256B)</a:t>
              </a:r>
            </a:p>
            <a:p>
              <a:endParaRPr lang="en-US" sz="1000" dirty="0">
                <a:solidFill>
                  <a:prstClr val="black"/>
                </a:solidFill>
              </a:endParaRPr>
            </a:p>
            <a:p>
              <a:r>
                <a:rPr lang="pt-BR" sz="1000" dirty="0">
                  <a:solidFill>
                    <a:prstClr val="black"/>
                  </a:solidFill>
                </a:rPr>
                <a:t>Small Rural School Achievement (84.358A)</a:t>
              </a:r>
            </a:p>
            <a:p>
              <a:endParaRPr lang="pt-BR" sz="1000" dirty="0">
                <a:solidFill>
                  <a:prstClr val="black"/>
                </a:solidFill>
              </a:endParaRPr>
            </a:p>
            <a:p>
              <a:r>
                <a:rPr lang="pt-BR" sz="1000" dirty="0">
                  <a:solidFill>
                    <a:prstClr val="black"/>
                  </a:solidFill>
                </a:rPr>
                <a:t>Rural and Low Income School (84.358B)</a:t>
              </a:r>
            </a:p>
            <a:p>
              <a:endParaRPr lang="pt-BR" sz="1000" dirty="0">
                <a:solidFill>
                  <a:prstClr val="black"/>
                </a:solidFill>
              </a:endParaRPr>
            </a:p>
            <a:p>
              <a:r>
                <a:rPr lang="pt-BR" sz="1000" dirty="0">
                  <a:solidFill>
                    <a:prstClr val="black"/>
                  </a:solidFill>
                </a:rPr>
                <a:t>RLIS-SQA (84.358C)</a:t>
              </a:r>
              <a:endParaRPr lang="en-US" sz="1000" dirty="0">
                <a:solidFill>
                  <a:prstClr val="black"/>
                </a:solidFill>
              </a:endParaRPr>
            </a:p>
            <a:p>
              <a:endParaRPr lang="en-US" sz="1000" dirty="0">
                <a:solidFill>
                  <a:prstClr val="black"/>
                </a:solidFill>
              </a:endParaRPr>
            </a:p>
            <a:p>
              <a:r>
                <a:rPr lang="en-US" sz="1000" dirty="0">
                  <a:solidFill>
                    <a:prstClr val="black"/>
                  </a:solidFill>
                </a:rPr>
                <a:t>Native Hawaiian (84.362A)</a:t>
              </a:r>
            </a:p>
            <a:p>
              <a:endParaRPr lang="en-US" sz="1000" dirty="0">
                <a:solidFill>
                  <a:prstClr val="black"/>
                </a:solidFill>
              </a:endParaRPr>
            </a:p>
            <a:p>
              <a:r>
                <a:rPr lang="en-US" sz="1000" dirty="0">
                  <a:solidFill>
                    <a:prstClr val="black"/>
                  </a:solidFill>
                </a:rPr>
                <a:t>Alaska Native (84.356A)</a:t>
              </a:r>
            </a:p>
          </p:txBody>
        </p:sp>
      </p:grpSp>
      <p:pic>
        <p:nvPicPr>
          <p:cNvPr id="16" name="Picture 15" descr="A close up of a sign&#10;&#10;Description automatically generated">
            <a:extLst>
              <a:ext uri="{FF2B5EF4-FFF2-40B4-BE49-F238E27FC236}">
                <a16:creationId xmlns:a16="http://schemas.microsoft.com/office/drawing/2014/main" id="{60B70225-75AC-4DFD-BD69-3D3722D84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105" y="6139869"/>
            <a:ext cx="706014" cy="706014"/>
          </a:xfrm>
          <a:prstGeom prst="rect">
            <a:avLst/>
          </a:prstGeom>
        </p:spPr>
      </p:pic>
      <p:sp>
        <p:nvSpPr>
          <p:cNvPr id="2" name="Title 1" hidden="1">
            <a:extLst>
              <a:ext uri="{FF2B5EF4-FFF2-40B4-BE49-F238E27FC236}">
                <a16:creationId xmlns:a16="http://schemas.microsoft.com/office/drawing/2014/main" id="{AF5557FF-5919-4624-87E0-5F75B6271E24}"/>
              </a:ext>
            </a:extLst>
          </p:cNvPr>
          <p:cNvSpPr>
            <a:spLocks noGrp="1"/>
          </p:cNvSpPr>
          <p:nvPr>
            <p:ph type="title"/>
          </p:nvPr>
        </p:nvSpPr>
        <p:spPr/>
        <p:txBody>
          <a:bodyPr>
            <a:normAutofit fontScale="90000"/>
          </a:bodyPr>
          <a:lstStyle/>
          <a:p>
            <a:r>
              <a:rPr lang="en-US" dirty="0"/>
              <a:t>Slide 5</a:t>
            </a:r>
          </a:p>
        </p:txBody>
      </p:sp>
    </p:spTree>
    <p:extLst>
      <p:ext uri="{BB962C8B-B14F-4D97-AF65-F5344CB8AC3E}">
        <p14:creationId xmlns:p14="http://schemas.microsoft.com/office/powerpoint/2010/main" val="90208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defTabSz="457200">
              <a:defRPr/>
            </a:pPr>
            <a:fld id="{D24C62AC-34AC-44FA-925B-65FA1B2D13C3}" type="slidenum">
              <a:rPr lang="en-US" smtClean="0"/>
              <a:pPr defTabSz="457200">
                <a:defRPr/>
              </a:pPr>
              <a:t>6</a:t>
            </a:fld>
            <a:endParaRPr lang="en-US" dirty="0"/>
          </a:p>
        </p:txBody>
      </p:sp>
      <p:grpSp>
        <p:nvGrpSpPr>
          <p:cNvPr id="14" name="Group 13" descr="Office of MigrantEducation and Office of Indian Education"/>
          <p:cNvGrpSpPr/>
          <p:nvPr/>
        </p:nvGrpSpPr>
        <p:grpSpPr>
          <a:xfrm>
            <a:off x="733927" y="1133397"/>
            <a:ext cx="10724146" cy="5139870"/>
            <a:chOff x="762000" y="859080"/>
            <a:chExt cx="8232164" cy="3532355"/>
          </a:xfrm>
        </p:grpSpPr>
        <p:sp>
          <p:nvSpPr>
            <p:cNvPr id="15" name="Rectangle 14"/>
            <p:cNvSpPr/>
            <p:nvPr/>
          </p:nvSpPr>
          <p:spPr>
            <a:xfrm>
              <a:off x="762000" y="872213"/>
              <a:ext cx="4021372" cy="584775"/>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400" b="1" dirty="0">
                  <a:solidFill>
                    <a:prstClr val="black"/>
                  </a:solidFill>
                </a:rPr>
                <a:t>Office of Migrant Education</a:t>
              </a:r>
            </a:p>
            <a:p>
              <a:pPr algn="ctr"/>
              <a:r>
                <a:rPr lang="en-US" sz="2400" b="1" dirty="0">
                  <a:solidFill>
                    <a:prstClr val="black"/>
                  </a:solidFill>
                </a:rPr>
                <a:t>Director: Lisa Gillette</a:t>
              </a:r>
            </a:p>
          </p:txBody>
        </p:sp>
        <p:sp>
          <p:nvSpPr>
            <p:cNvPr id="16" name="Rectangle 15"/>
            <p:cNvSpPr/>
            <p:nvPr/>
          </p:nvSpPr>
          <p:spPr>
            <a:xfrm>
              <a:off x="781878" y="1802306"/>
              <a:ext cx="4001494" cy="1988272"/>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a:solidFill>
                    <a:prstClr val="black"/>
                  </a:solidFill>
                </a:rPr>
                <a:t>Title I, Part C: Migrant Education Program (MEP) (84.011A)</a:t>
              </a:r>
            </a:p>
            <a:p>
              <a:endParaRPr lang="en-US" sz="2000" dirty="0">
                <a:solidFill>
                  <a:prstClr val="black"/>
                </a:solidFill>
              </a:endParaRPr>
            </a:p>
            <a:p>
              <a:r>
                <a:rPr lang="en-US" sz="2000" dirty="0">
                  <a:solidFill>
                    <a:prstClr val="black"/>
                  </a:solidFill>
                </a:rPr>
                <a:t>High School Equivalency Program (84.141A)</a:t>
              </a:r>
            </a:p>
            <a:p>
              <a:endParaRPr lang="en-US" sz="2000" dirty="0">
                <a:solidFill>
                  <a:prstClr val="black"/>
                </a:solidFill>
              </a:endParaRPr>
            </a:p>
            <a:p>
              <a:r>
                <a:rPr lang="en-US" sz="2000" dirty="0">
                  <a:solidFill>
                    <a:prstClr val="black"/>
                  </a:solidFill>
                </a:rPr>
                <a:t>CIG (84.144F)</a:t>
              </a:r>
            </a:p>
            <a:p>
              <a:endParaRPr lang="en-US" sz="2000" dirty="0">
                <a:solidFill>
                  <a:prstClr val="black"/>
                </a:solidFill>
              </a:endParaRPr>
            </a:p>
            <a:p>
              <a:r>
                <a:rPr lang="en-US" sz="2000" dirty="0">
                  <a:solidFill>
                    <a:prstClr val="black"/>
                  </a:solidFill>
                </a:rPr>
                <a:t>College Assistance Migrant Program (84.149A)</a:t>
              </a:r>
            </a:p>
            <a:p>
              <a:endParaRPr lang="en-US" sz="1000" dirty="0">
                <a:solidFill>
                  <a:prstClr val="black"/>
                </a:solidFill>
              </a:endParaRPr>
            </a:p>
            <a:p>
              <a:endParaRPr lang="en-US" sz="1200" dirty="0">
                <a:solidFill>
                  <a:prstClr val="black"/>
                </a:solidFill>
              </a:endParaRPr>
            </a:p>
          </p:txBody>
        </p:sp>
        <p:sp>
          <p:nvSpPr>
            <p:cNvPr id="17" name="Rectangle 16"/>
            <p:cNvSpPr/>
            <p:nvPr/>
          </p:nvSpPr>
          <p:spPr>
            <a:xfrm>
              <a:off x="4972792" y="859080"/>
              <a:ext cx="4021372" cy="571099"/>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400" b="1" dirty="0">
                  <a:solidFill>
                    <a:prstClr val="black"/>
                  </a:solidFill>
                </a:rPr>
                <a:t>Office of Indian Education</a:t>
              </a:r>
            </a:p>
            <a:p>
              <a:pPr algn="ctr"/>
              <a:r>
                <a:rPr lang="en-US" sz="2400" b="1" dirty="0">
                  <a:solidFill>
                    <a:prstClr val="black"/>
                  </a:solidFill>
                </a:rPr>
                <a:t>Director: Angeline Boulley</a:t>
              </a:r>
            </a:p>
          </p:txBody>
        </p:sp>
        <p:sp>
          <p:nvSpPr>
            <p:cNvPr id="18" name="Rectangle 17"/>
            <p:cNvSpPr/>
            <p:nvPr/>
          </p:nvSpPr>
          <p:spPr>
            <a:xfrm>
              <a:off x="4992670" y="1789760"/>
              <a:ext cx="4001494" cy="2601675"/>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a:solidFill>
                    <a:prstClr val="black"/>
                  </a:solidFill>
                </a:rPr>
                <a:t>Indian Education Formula Grant (84.060A)</a:t>
              </a:r>
            </a:p>
            <a:p>
              <a:endParaRPr lang="en-US" sz="2000" dirty="0">
                <a:solidFill>
                  <a:prstClr val="black"/>
                </a:solidFill>
              </a:endParaRPr>
            </a:p>
            <a:p>
              <a:r>
                <a:rPr lang="en-US" sz="2000" dirty="0">
                  <a:solidFill>
                    <a:prstClr val="black"/>
                  </a:solidFill>
                </a:rPr>
                <a:t>Indian Education Demonstration Grant (84.299A)</a:t>
              </a:r>
            </a:p>
            <a:p>
              <a:endParaRPr lang="en-US" sz="2000" dirty="0">
                <a:solidFill>
                  <a:prstClr val="black"/>
                </a:solidFill>
              </a:endParaRPr>
            </a:p>
            <a:p>
              <a:r>
                <a:rPr lang="en-US" sz="2000" dirty="0">
                  <a:solidFill>
                    <a:prstClr val="black"/>
                  </a:solidFill>
                </a:rPr>
                <a:t>Indian Education Professional Development (84.299B)</a:t>
              </a:r>
            </a:p>
            <a:p>
              <a:endParaRPr lang="en-US" sz="2000" dirty="0">
                <a:solidFill>
                  <a:prstClr val="black"/>
                </a:solidFill>
              </a:endParaRPr>
            </a:p>
            <a:p>
              <a:r>
                <a:rPr lang="en-US" sz="2000" dirty="0">
                  <a:solidFill>
                    <a:prstClr val="black"/>
                  </a:solidFill>
                </a:rPr>
                <a:t>State Tribal Education Partnership Program (84.415A)</a:t>
              </a:r>
            </a:p>
            <a:p>
              <a:endParaRPr lang="en-US" sz="2000" dirty="0">
                <a:solidFill>
                  <a:prstClr val="black"/>
                </a:solidFill>
              </a:endParaRPr>
            </a:p>
            <a:p>
              <a:r>
                <a:rPr lang="en-US" sz="2000" dirty="0">
                  <a:solidFill>
                    <a:prstClr val="black"/>
                  </a:solidFill>
                </a:rPr>
                <a:t>Native American Language Grant (84.415B)</a:t>
              </a:r>
            </a:p>
          </p:txBody>
        </p:sp>
      </p:grpSp>
      <p:pic>
        <p:nvPicPr>
          <p:cNvPr id="11" name="Picture 10" descr="A close up of a sign&#10;&#10;Description automatically generated">
            <a:extLst>
              <a:ext uri="{FF2B5EF4-FFF2-40B4-BE49-F238E27FC236}">
                <a16:creationId xmlns:a16="http://schemas.microsoft.com/office/drawing/2014/main" id="{3D6C82D5-FD81-4395-A8F4-F346C31D1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059" y="6090474"/>
            <a:ext cx="706014" cy="706014"/>
          </a:xfrm>
          <a:prstGeom prst="rect">
            <a:avLst/>
          </a:prstGeom>
        </p:spPr>
      </p:pic>
      <p:sp>
        <p:nvSpPr>
          <p:cNvPr id="2" name="Title 1" hidden="1">
            <a:extLst>
              <a:ext uri="{FF2B5EF4-FFF2-40B4-BE49-F238E27FC236}">
                <a16:creationId xmlns:a16="http://schemas.microsoft.com/office/drawing/2014/main" id="{450DA97E-E61D-41CA-BD6C-8CB7C246D481}"/>
              </a:ext>
            </a:extLst>
          </p:cNvPr>
          <p:cNvSpPr>
            <a:spLocks noGrp="1"/>
          </p:cNvSpPr>
          <p:nvPr>
            <p:ph type="title"/>
          </p:nvPr>
        </p:nvSpPr>
        <p:spPr/>
        <p:txBody>
          <a:bodyPr>
            <a:normAutofit fontScale="90000"/>
          </a:bodyPr>
          <a:lstStyle/>
          <a:p>
            <a:r>
              <a:rPr lang="en-US" dirty="0"/>
              <a:t>Slide</a:t>
            </a:r>
            <a:r>
              <a:rPr lang="en-US" baseline="0" dirty="0"/>
              <a:t> 6</a:t>
            </a:r>
            <a:endParaRPr lang="en-US" dirty="0"/>
          </a:p>
        </p:txBody>
      </p:sp>
    </p:spTree>
    <p:extLst>
      <p:ext uri="{BB962C8B-B14F-4D97-AF65-F5344CB8AC3E}">
        <p14:creationId xmlns:p14="http://schemas.microsoft.com/office/powerpoint/2010/main" val="429045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cap="none" dirty="0">
                <a:solidFill>
                  <a:schemeClr val="accent6">
                    <a:lumMod val="50000"/>
                  </a:schemeClr>
                </a:solidFill>
                <a:latin typeface="+mj-lt"/>
              </a:rPr>
              <a:t>Office of Discretionary Grants </a:t>
            </a:r>
          </a:p>
        </p:txBody>
      </p:sp>
      <p:sp>
        <p:nvSpPr>
          <p:cNvPr id="3" name="Content Placeholder 2"/>
          <p:cNvSpPr>
            <a:spLocks noGrp="1"/>
          </p:cNvSpPr>
          <p:nvPr>
            <p:ph idx="1"/>
          </p:nvPr>
        </p:nvSpPr>
        <p:spPr>
          <a:xfrm>
            <a:off x="609600" y="1938339"/>
            <a:ext cx="10972800" cy="4449763"/>
          </a:xfrm>
        </p:spPr>
        <p:txBody>
          <a:bodyPr>
            <a:normAutofit/>
          </a:bodyPr>
          <a:lstStyle/>
          <a:p>
            <a:r>
              <a:rPr lang="en-US" sz="3600" dirty="0"/>
              <a:t>The Office of Discretionary Grants supports and administers the discretionary grants under the ESEA.</a:t>
            </a:r>
          </a:p>
          <a:p>
            <a:r>
              <a:rPr lang="en-US" sz="3600" dirty="0"/>
              <a:t>The team will focus on providing subject-matter expertise, monitoring, technical assistance and general administration of the discretionary grants in the ESEA.</a:t>
            </a:r>
          </a:p>
        </p:txBody>
      </p:sp>
      <p:sp>
        <p:nvSpPr>
          <p:cNvPr id="4" name="Text Placeholder 3"/>
          <p:cNvSpPr>
            <a:spLocks noGrp="1"/>
          </p:cNvSpPr>
          <p:nvPr>
            <p:ph type="body" sz="quarter" idx="10"/>
          </p:nvPr>
        </p:nvSpPr>
        <p:spPr>
          <a:xfrm>
            <a:off x="609600" y="1151734"/>
            <a:ext cx="10972800" cy="503237"/>
          </a:xfrm>
        </p:spPr>
        <p:txBody>
          <a:bodyPr/>
          <a:lstStyle/>
          <a:p>
            <a:r>
              <a:rPr lang="en-US" dirty="0">
                <a:solidFill>
                  <a:schemeClr val="accent6">
                    <a:lumMod val="50000"/>
                  </a:schemeClr>
                </a:solidFill>
              </a:rPr>
              <a:t>Deputy assistant secretary </a:t>
            </a:r>
            <a:r>
              <a:rPr lang="en-US" dirty="0" err="1">
                <a:solidFill>
                  <a:schemeClr val="accent6">
                    <a:lumMod val="50000"/>
                  </a:schemeClr>
                </a:solidFill>
              </a:rPr>
              <a:t>annie</a:t>
            </a:r>
            <a:r>
              <a:rPr lang="en-US" dirty="0">
                <a:solidFill>
                  <a:schemeClr val="accent6">
                    <a:lumMod val="50000"/>
                  </a:schemeClr>
                </a:solidFill>
              </a:rPr>
              <a:t> </a:t>
            </a:r>
            <a:r>
              <a:rPr lang="en-US" dirty="0" err="1">
                <a:solidFill>
                  <a:schemeClr val="accent6">
                    <a:lumMod val="50000"/>
                  </a:schemeClr>
                </a:solidFill>
              </a:rPr>
              <a:t>hsiao</a:t>
            </a:r>
            <a:endParaRPr lang="en-US" dirty="0">
              <a:solidFill>
                <a:schemeClr val="accent6">
                  <a:lumMod val="50000"/>
                </a:schemeClr>
              </a:solidFill>
            </a:endParaRPr>
          </a:p>
        </p:txBody>
      </p:sp>
      <p:sp>
        <p:nvSpPr>
          <p:cNvPr id="5" name="Slide Number Placeholder 4"/>
          <p:cNvSpPr>
            <a:spLocks noGrp="1"/>
          </p:cNvSpPr>
          <p:nvPr>
            <p:ph type="sldNum" sz="quarter" idx="11"/>
          </p:nvPr>
        </p:nvSpPr>
        <p:spPr/>
        <p:txBody>
          <a:bodyPr/>
          <a:lstStyle/>
          <a:p>
            <a:pPr defTabSz="457200">
              <a:defRPr/>
            </a:pPr>
            <a:fld id="{D24C62AC-34AC-44FA-925B-65FA1B2D13C3}" type="slidenum">
              <a:rPr lang="en-US" smtClean="0"/>
              <a:pPr defTabSz="457200">
                <a:defRPr/>
              </a:pPr>
              <a:t>7</a:t>
            </a:fld>
            <a:endParaRPr lang="en-US" dirty="0"/>
          </a:p>
        </p:txBody>
      </p:sp>
    </p:spTree>
    <p:extLst>
      <p:ext uri="{BB962C8B-B14F-4D97-AF65-F5344CB8AC3E}">
        <p14:creationId xmlns:p14="http://schemas.microsoft.com/office/powerpoint/2010/main" val="127221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9296400" cy="1066800"/>
          </a:xfrm>
        </p:spPr>
        <p:txBody>
          <a:bodyPr>
            <a:normAutofit fontScale="90000"/>
          </a:bodyPr>
          <a:lstStyle/>
          <a:p>
            <a:r>
              <a:rPr lang="en-US" sz="4400" cap="none" dirty="0">
                <a:solidFill>
                  <a:schemeClr val="accent6">
                    <a:lumMod val="50000"/>
                  </a:schemeClr>
                </a:solidFill>
                <a:latin typeface="+mj-lt"/>
              </a:rPr>
              <a:t>State and Grantee Relations and </a:t>
            </a:r>
            <a:br>
              <a:rPr lang="en-US" sz="4400" cap="none" dirty="0">
                <a:solidFill>
                  <a:schemeClr val="accent6">
                    <a:lumMod val="50000"/>
                  </a:schemeClr>
                </a:solidFill>
                <a:latin typeface="+mj-lt"/>
              </a:rPr>
            </a:br>
            <a:r>
              <a:rPr lang="en-US" sz="4400" cap="none" dirty="0">
                <a:solidFill>
                  <a:schemeClr val="accent6">
                    <a:lumMod val="50000"/>
                  </a:schemeClr>
                </a:solidFill>
                <a:latin typeface="+mj-lt"/>
              </a:rPr>
              <a:t>Evidence-based Practices </a:t>
            </a:r>
          </a:p>
        </p:txBody>
      </p:sp>
      <p:sp>
        <p:nvSpPr>
          <p:cNvPr id="3" name="Content Placeholder 2"/>
          <p:cNvSpPr>
            <a:spLocks noGrp="1"/>
          </p:cNvSpPr>
          <p:nvPr>
            <p:ph idx="1"/>
          </p:nvPr>
        </p:nvSpPr>
        <p:spPr>
          <a:xfrm>
            <a:off x="609600" y="1560932"/>
            <a:ext cx="10972800" cy="4912894"/>
          </a:xfrm>
        </p:spPr>
        <p:txBody>
          <a:bodyPr>
            <a:normAutofit fontScale="92500" lnSpcReduction="10000"/>
          </a:bodyPr>
          <a:lstStyle/>
          <a:p>
            <a:endParaRPr lang="en-US" dirty="0"/>
          </a:p>
          <a:p>
            <a:r>
              <a:rPr lang="en-US" sz="3200" dirty="0"/>
              <a:t>Among the benefits for grantees is the creation of a new State and Grantee Relations Team dedicated to servicing the relationship between grantees and OESE.  This team will provide a consistent point of contact for States and grantees that will help us better understand your context and goals in order to improve our support for your work. </a:t>
            </a:r>
          </a:p>
          <a:p>
            <a:r>
              <a:rPr lang="en-US" sz="3200" dirty="0"/>
              <a:t>OESE will also add an Evidence-Based Practices Team, with the intention of better integrating the use of evidence into policy, planning, and technical assistance.  The Evidence-Based Practices Team will also look to highlight evidence-based practices currently taking place among grantees in the field.</a:t>
            </a:r>
          </a:p>
          <a:p>
            <a:endParaRPr lang="en-US" sz="3200" dirty="0"/>
          </a:p>
        </p:txBody>
      </p:sp>
      <p:sp>
        <p:nvSpPr>
          <p:cNvPr id="4" name="Text Placeholder 3"/>
          <p:cNvSpPr>
            <a:spLocks noGrp="1"/>
          </p:cNvSpPr>
          <p:nvPr>
            <p:ph type="body" sz="quarter" idx="10"/>
          </p:nvPr>
        </p:nvSpPr>
        <p:spPr>
          <a:xfrm>
            <a:off x="752475" y="1338262"/>
            <a:ext cx="10972800" cy="503237"/>
          </a:xfrm>
        </p:spPr>
        <p:txBody>
          <a:bodyPr/>
          <a:lstStyle/>
          <a:p>
            <a:r>
              <a:rPr lang="en-US" dirty="0">
                <a:solidFill>
                  <a:schemeClr val="accent6">
                    <a:lumMod val="50000"/>
                  </a:schemeClr>
                </a:solidFill>
              </a:rPr>
              <a:t>Deputy assistant secretary </a:t>
            </a:r>
            <a:r>
              <a:rPr lang="en-US" dirty="0" err="1">
                <a:solidFill>
                  <a:schemeClr val="accent6">
                    <a:lumMod val="50000"/>
                  </a:schemeClr>
                </a:solidFill>
              </a:rPr>
              <a:t>chris</a:t>
            </a:r>
            <a:r>
              <a:rPr lang="en-US" dirty="0">
                <a:solidFill>
                  <a:schemeClr val="accent6">
                    <a:lumMod val="50000"/>
                  </a:schemeClr>
                </a:solidFill>
              </a:rPr>
              <a:t> </a:t>
            </a:r>
            <a:r>
              <a:rPr lang="en-US" dirty="0" err="1">
                <a:solidFill>
                  <a:schemeClr val="accent6">
                    <a:lumMod val="50000"/>
                  </a:schemeClr>
                </a:solidFill>
              </a:rPr>
              <a:t>rinkus</a:t>
            </a:r>
            <a:endParaRPr lang="en-US" dirty="0">
              <a:solidFill>
                <a:schemeClr val="accent6">
                  <a:lumMod val="50000"/>
                </a:schemeClr>
              </a:solidFill>
            </a:endParaRPr>
          </a:p>
        </p:txBody>
      </p:sp>
      <p:sp>
        <p:nvSpPr>
          <p:cNvPr id="5" name="Slide Number Placeholder 4"/>
          <p:cNvSpPr>
            <a:spLocks noGrp="1"/>
          </p:cNvSpPr>
          <p:nvPr>
            <p:ph type="sldNum" sz="quarter" idx="11"/>
          </p:nvPr>
        </p:nvSpPr>
        <p:spPr/>
        <p:txBody>
          <a:bodyPr/>
          <a:lstStyle/>
          <a:p>
            <a:pPr defTabSz="457200">
              <a:defRPr/>
            </a:pPr>
            <a:fld id="{D24C62AC-34AC-44FA-925B-65FA1B2D13C3}" type="slidenum">
              <a:rPr lang="en-US" smtClean="0"/>
              <a:pPr defTabSz="457200">
                <a:defRPr/>
              </a:pPr>
              <a:t>8</a:t>
            </a:fld>
            <a:endParaRPr lang="en-US" dirty="0"/>
          </a:p>
        </p:txBody>
      </p:sp>
      <p:pic>
        <p:nvPicPr>
          <p:cNvPr id="6" name="Picture 5" descr="A close up of a sign&#10;&#10;Description automatically generated">
            <a:extLst>
              <a:ext uri="{FF2B5EF4-FFF2-40B4-BE49-F238E27FC236}">
                <a16:creationId xmlns:a16="http://schemas.microsoft.com/office/drawing/2014/main" id="{614343AC-B559-4BB3-BCE7-56DF7C800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386" y="5969424"/>
            <a:ext cx="706014" cy="706014"/>
          </a:xfrm>
          <a:prstGeom prst="rect">
            <a:avLst/>
          </a:prstGeom>
        </p:spPr>
      </p:pic>
    </p:spTree>
    <p:extLst>
      <p:ext uri="{BB962C8B-B14F-4D97-AF65-F5344CB8AC3E}">
        <p14:creationId xmlns:p14="http://schemas.microsoft.com/office/powerpoint/2010/main" val="2717156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18A2-B010-45AE-BF5B-025D0147E4CB}"/>
              </a:ext>
            </a:extLst>
          </p:cNvPr>
          <p:cNvSpPr>
            <a:spLocks noGrp="1"/>
          </p:cNvSpPr>
          <p:nvPr>
            <p:ph type="ctrTitle"/>
          </p:nvPr>
        </p:nvSpPr>
        <p:spPr>
          <a:xfrm>
            <a:off x="721843" y="28575"/>
            <a:ext cx="10466680" cy="1014151"/>
          </a:xfrm>
        </p:spPr>
        <p:txBody>
          <a:bodyPr>
            <a:normAutofit/>
          </a:bodyPr>
          <a:lstStyle/>
          <a:p>
            <a:pPr algn="l"/>
            <a:r>
              <a:rPr lang="en-US" sz="4000" dirty="0">
                <a:solidFill>
                  <a:schemeClr val="accent6">
                    <a:lumMod val="75000"/>
                  </a:schemeClr>
                </a:solidFill>
                <a:latin typeface="Tw Cen MT" panose="020B0602020104020603" pitchFamily="34" charset="0"/>
                <a:cs typeface="Aharoni" panose="020B0604020202020204" pitchFamily="2" charset="-79"/>
              </a:rPr>
              <a:t>Overview-Disaster Recovery Unit</a:t>
            </a:r>
          </a:p>
        </p:txBody>
      </p:sp>
      <p:graphicFrame>
        <p:nvGraphicFramePr>
          <p:cNvPr id="4" name="Diagram 3">
            <a:extLst>
              <a:ext uri="{FF2B5EF4-FFF2-40B4-BE49-F238E27FC236}">
                <a16:creationId xmlns:a16="http://schemas.microsoft.com/office/drawing/2014/main" id="{7F4EA184-B30B-4823-8B8E-1C37D9C9355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4781799"/>
              </p:ext>
            </p:extLst>
          </p:nvPr>
        </p:nvGraphicFramePr>
        <p:xfrm>
          <a:off x="721844" y="993421"/>
          <a:ext cx="10778309" cy="5034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4A7D70E-9F2E-4ACC-B93B-BF3504FA7412}"/>
              </a:ext>
            </a:extLst>
          </p:cNvPr>
          <p:cNvSpPr txBox="1"/>
          <p:nvPr/>
        </p:nvSpPr>
        <p:spPr>
          <a:xfrm>
            <a:off x="721843" y="6265333"/>
            <a:ext cx="107783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haroni" panose="020B0604020202020204" pitchFamily="2" charset="-79"/>
                <a:ea typeface="+mn-ea"/>
                <a:cs typeface="Aharoni" panose="020B0604020202020204" pitchFamily="2" charset="-79"/>
              </a:rPr>
              <a:t>Contact Meredith Miller, DRU Director at </a:t>
            </a:r>
            <a:r>
              <a:rPr kumimoji="0" lang="en-US" sz="1800" b="0" i="0" u="none" strike="noStrike" kern="1200" cap="none" spc="0" normalizeH="0" baseline="0" noProof="0" dirty="0">
                <a:ln>
                  <a:noFill/>
                </a:ln>
                <a:solidFill>
                  <a:prstClr val="black"/>
                </a:solidFill>
                <a:effectLst/>
                <a:uLnTx/>
                <a:uFillTx/>
                <a:latin typeface="Aharoni" panose="020B0604020202020204" pitchFamily="2" charset="-79"/>
                <a:ea typeface="+mn-ea"/>
                <a:cs typeface="Aharoni" panose="020B0604020202020204" pitchFamily="2" charset="-79"/>
                <a:hlinkClick r:id="rId7"/>
              </a:rPr>
              <a:t>meredith.miller@ed.gov</a:t>
            </a:r>
            <a:r>
              <a:rPr kumimoji="0" lang="en-US" sz="1800" b="0" i="0" u="none" strike="noStrike" kern="1200" cap="none" spc="0" normalizeH="0" baseline="0" noProof="0" dirty="0">
                <a:ln>
                  <a:noFill/>
                </a:ln>
                <a:solidFill>
                  <a:prstClr val="black"/>
                </a:solidFill>
                <a:effectLst/>
                <a:uLnTx/>
                <a:uFillTx/>
                <a:latin typeface="Aharoni" panose="020B0604020202020204" pitchFamily="2" charset="-79"/>
                <a:ea typeface="+mn-ea"/>
                <a:cs typeface="Aharoni" panose="020B0604020202020204" pitchFamily="2" charset="-79"/>
              </a:rPr>
              <a:t> for further information. </a:t>
            </a:r>
          </a:p>
        </p:txBody>
      </p:sp>
      <p:pic>
        <p:nvPicPr>
          <p:cNvPr id="6" name="Picture 5" descr="A close up of a sign&#10;&#10;Description automatically generated">
            <a:extLst>
              <a:ext uri="{FF2B5EF4-FFF2-40B4-BE49-F238E27FC236}">
                <a16:creationId xmlns:a16="http://schemas.microsoft.com/office/drawing/2014/main" id="{C7CC20D1-6FDD-43C0-AA0A-5BB97813A5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6834" y="6096992"/>
            <a:ext cx="706014" cy="706014"/>
          </a:xfrm>
          <a:prstGeom prst="rect">
            <a:avLst/>
          </a:prstGeom>
        </p:spPr>
      </p:pic>
    </p:spTree>
    <p:extLst>
      <p:ext uri="{BB962C8B-B14F-4D97-AF65-F5344CB8AC3E}">
        <p14:creationId xmlns:p14="http://schemas.microsoft.com/office/powerpoint/2010/main" val="3298960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17 Leadership Conference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BE1713E49AB149993957C783C9A33F" ma:contentTypeVersion="0" ma:contentTypeDescription="Create a new document." ma:contentTypeScope="" ma:versionID="0ec65f98c75c732f83f36fef0c42e173">
  <xsd:schema xmlns:xsd="http://www.w3.org/2001/XMLSchema" xmlns:xs="http://www.w3.org/2001/XMLSchema" xmlns:p="http://schemas.microsoft.com/office/2006/metadata/properties" targetNamespace="http://schemas.microsoft.com/office/2006/metadata/properties" ma:root="true" ma:fieldsID="100faa3b2a1833a790ca8f8110f575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6927A1-BFDC-4F02-90A1-E350A391ED21}">
  <ds:schemaRefs>
    <ds:schemaRef ds:uri="http://schemas.microsoft.com/sharepoint/v3/contenttype/forms"/>
  </ds:schemaRefs>
</ds:datastoreItem>
</file>

<file path=customXml/itemProps2.xml><?xml version="1.0" encoding="utf-8"?>
<ds:datastoreItem xmlns:ds="http://schemas.openxmlformats.org/officeDocument/2006/customXml" ds:itemID="{9D573F5A-5F51-4DA4-927B-3D82BF5EEFAA}">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93B5C85E-5C0F-4B7E-964E-A7BC40BA4D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4157</TotalTime>
  <Words>2388</Words>
  <Application>Microsoft Office PowerPoint</Application>
  <PresentationFormat>Widescreen</PresentationFormat>
  <Paragraphs>414</Paragraphs>
  <Slides>47</Slides>
  <Notes>23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47</vt:i4>
      </vt:variant>
    </vt:vector>
  </HeadingPairs>
  <TitlesOfParts>
    <vt:vector size="59" baseType="lpstr">
      <vt:lpstr>Aharoni</vt:lpstr>
      <vt:lpstr>Arial</vt:lpstr>
      <vt:lpstr>Arial Narrow</vt:lpstr>
      <vt:lpstr>Book Antiqua</vt:lpstr>
      <vt:lpstr>Calibri</vt:lpstr>
      <vt:lpstr>Calibri Light</vt:lpstr>
      <vt:lpstr>Swis721 LtEx BT</vt:lpstr>
      <vt:lpstr>Tw Cen MT</vt:lpstr>
      <vt:lpstr>Wingdings</vt:lpstr>
      <vt:lpstr>Office Theme</vt:lpstr>
      <vt:lpstr>1_Office Theme</vt:lpstr>
      <vt:lpstr>2017 Leadership Conference </vt:lpstr>
      <vt:lpstr>Slide 1</vt:lpstr>
      <vt:lpstr> Office of Elementary and Secondary Education </vt:lpstr>
      <vt:lpstr>Approach</vt:lpstr>
      <vt:lpstr>OESE Organizational Chart</vt:lpstr>
      <vt:lpstr>Slide 5</vt:lpstr>
      <vt:lpstr>Slide 6</vt:lpstr>
      <vt:lpstr>Office of Discretionary Grants </vt:lpstr>
      <vt:lpstr>State and Grantee Relations and  Evidence-based Practices </vt:lpstr>
      <vt:lpstr>Overview-Disaster Recovery Unit</vt:lpstr>
      <vt:lpstr>Comprehensive Center Program Purpose</vt:lpstr>
      <vt:lpstr>FY19 Comp Center Competition Overview </vt:lpstr>
      <vt:lpstr>1% Cap Waiver Update </vt:lpstr>
      <vt:lpstr>1% Cap Waiver for SY 2018-19</vt:lpstr>
      <vt:lpstr>Assessment Peer Review Update </vt:lpstr>
      <vt:lpstr>Assessment Peer Review Status Update- Alternate ELP (AELP) Review </vt:lpstr>
      <vt:lpstr>Safe and Supportive School Grant Programs</vt:lpstr>
      <vt:lpstr>And …...</vt:lpstr>
      <vt:lpstr>Slide 18</vt:lpstr>
      <vt:lpstr>Slide 1</vt:lpstr>
      <vt:lpstr>Slide 2</vt:lpstr>
      <vt:lpstr>Slide 21</vt:lpstr>
      <vt:lpstr>Moving Forward</vt:lpstr>
      <vt:lpstr>My Journey to OSEP</vt:lpstr>
      <vt:lpstr>Slide 24</vt:lpstr>
      <vt:lpstr>Attract, Prepare and Retain </vt:lpstr>
      <vt:lpstr>Attract, Prepare and Retain </vt:lpstr>
      <vt:lpstr>What OSEP is Doing to Reach You </vt:lpstr>
      <vt:lpstr>IDEA Website: Search Letters and Documents</vt:lpstr>
      <vt:lpstr>Slide 29</vt:lpstr>
      <vt:lpstr>OSEP IDEAs That Work</vt:lpstr>
      <vt:lpstr>GRADS 360</vt:lpstr>
      <vt:lpstr>What Our Centers are Doing to Reach You</vt:lpstr>
      <vt:lpstr>Centers Working Together to Serve You</vt:lpstr>
      <vt:lpstr>Slide 34</vt:lpstr>
      <vt:lpstr>OSEP Center Twitter</vt:lpstr>
      <vt:lpstr>OSEP Center Facebook Page</vt:lpstr>
      <vt:lpstr>How you can help us…</vt:lpstr>
      <vt:lpstr>Slide 38</vt:lpstr>
      <vt:lpstr>OSEP</vt:lpstr>
      <vt:lpstr>It’s time to rethink how we’re serving students  with disabilities and their families </vt:lpstr>
      <vt:lpstr>Framework Circle – PARTNERSHIP Expanded</vt:lpstr>
      <vt:lpstr>Determinations</vt:lpstr>
      <vt:lpstr>Determinations</vt:lpstr>
      <vt:lpstr>Provide Additional Comments </vt:lpstr>
      <vt:lpstr>Differentiated Monitoring and Supports (DMS)</vt:lpstr>
      <vt:lpstr>SPP/APR Renewal</vt:lpstr>
      <vt:lpstr>Slide 47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Flores-Granados, Catherin</dc:creator>
  <cp:lastModifiedBy>Reed, Jennifer</cp:lastModifiedBy>
  <cp:revision>46</cp:revision>
  <dcterms:created xsi:type="dcterms:W3CDTF">2019-07-02T14:38:39Z</dcterms:created>
  <dcterms:modified xsi:type="dcterms:W3CDTF">2019-09-05T22:27:41Z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0x01010048BE1713E49AB149993957C783C9A33F</vt:lpwstr>
  </property>
</Properties>
</file>